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d49a0fdf4f14fe4" /><Relationship Type="http://schemas.openxmlformats.org/officeDocument/2006/relationships/extended-properties" Target="/docProps/app.xml" Id="Ra8647208706e4acf" /><Relationship Type="http://schemas.openxmlformats.org/officeDocument/2006/relationships/officeDocument" Target="/ppt/presentation.xml" Id="R555acd153f4a4f0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f0fbc2ba9e44979"/>
  </p:sldMasterIdLst>
  <p:notesMasterIdLst>
    <p:notesMasterId xmlns:r="http://schemas.openxmlformats.org/officeDocument/2006/relationships" r:id="Rb084f1b1d8ed42d3"/>
  </p:notesMasterIdLst>
  <p:sldIdLst>
    <p:sldId xmlns:r="http://schemas.openxmlformats.org/officeDocument/2006/relationships" id="256" r:id="R78a19c0b71d74a15"/>
    <p:sldId xmlns:r="http://schemas.openxmlformats.org/officeDocument/2006/relationships" id="257" r:id="R17c2e24206af4d6e"/>
    <p:sldId xmlns:r="http://schemas.openxmlformats.org/officeDocument/2006/relationships" id="258" r:id="Ra35862d58d1d4edf"/>
    <p:sldId xmlns:r="http://schemas.openxmlformats.org/officeDocument/2006/relationships" id="259" r:id="R1cad8646946d48d9"/>
    <p:sldId xmlns:r="http://schemas.openxmlformats.org/officeDocument/2006/relationships" id="260" r:id="Rd4a9550409c949ce"/>
    <p:sldId xmlns:r="http://schemas.openxmlformats.org/officeDocument/2006/relationships" id="261" r:id="Raa82407221694f40"/>
    <p:sldId xmlns:r="http://schemas.openxmlformats.org/officeDocument/2006/relationships" id="262" r:id="Ree7f790f97a54b20"/>
    <p:sldId xmlns:r="http://schemas.openxmlformats.org/officeDocument/2006/relationships" id="263" r:id="R15aaf3ffb2544db3"/>
    <p:sldId xmlns:r="http://schemas.openxmlformats.org/officeDocument/2006/relationships" id="264" r:id="Rcabc0e8dbe1c4a9f"/>
    <p:sldId xmlns:r="http://schemas.openxmlformats.org/officeDocument/2006/relationships" id="265" r:id="Rf5af37af20d24a4f"/>
    <p:sldId xmlns:r="http://schemas.openxmlformats.org/officeDocument/2006/relationships" id="266" r:id="R11c625750c8946a9"/>
    <p:sldId xmlns:r="http://schemas.openxmlformats.org/officeDocument/2006/relationships" id="267" r:id="R94a6f53f91504c02"/>
    <p:sldId xmlns:r="http://schemas.openxmlformats.org/officeDocument/2006/relationships" id="268" r:id="R9acb3f2d6a3744ff"/>
    <p:sldId xmlns:r="http://schemas.openxmlformats.org/officeDocument/2006/relationships" id="269" r:id="R39645d792b7d4dde"/>
    <p:sldId xmlns:r="http://schemas.openxmlformats.org/officeDocument/2006/relationships" id="270" r:id="Rc0c2557084ac4542"/>
    <p:sldId xmlns:r="http://schemas.openxmlformats.org/officeDocument/2006/relationships" id="271" r:id="R6750e607ac9a46fb"/>
    <p:sldId xmlns:r="http://schemas.openxmlformats.org/officeDocument/2006/relationships" id="272" r:id="R41d15294ead6492d"/>
    <p:sldId xmlns:r="http://schemas.openxmlformats.org/officeDocument/2006/relationships" id="273" r:id="R39f36132d6e64229"/>
    <p:sldId xmlns:r="http://schemas.openxmlformats.org/officeDocument/2006/relationships" id="274" r:id="Ra576a877df5f4392"/>
    <p:sldId xmlns:r="http://schemas.openxmlformats.org/officeDocument/2006/relationships" id="275" r:id="R8a64deb29c2343f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b4647bcb9f7438c" /><Relationship Type="http://schemas.openxmlformats.org/officeDocument/2006/relationships/slideMaster" Target="/ppt/slideMasters/slideMaster1.xml" Id="Rbf0fbc2ba9e44979" /><Relationship Type="http://schemas.openxmlformats.org/officeDocument/2006/relationships/notesMaster" Target="/ppt/notesMasters/notesMaster1.xml" Id="Rb084f1b1d8ed42d3" /><Relationship Type="http://schemas.openxmlformats.org/officeDocument/2006/relationships/presProps" Target="/ppt/presProps.xml" Id="R7a2a3925ec2443ae" /><Relationship Type="http://schemas.openxmlformats.org/officeDocument/2006/relationships/tableStyles" Target="/ppt/tableStyles.xml" Id="Rdd8097f055364da5" /><Relationship Type="http://schemas.openxmlformats.org/officeDocument/2006/relationships/slide" Target="/ppt/slides/slide1.xml" Id="R78a19c0b71d74a15" /><Relationship Type="http://schemas.openxmlformats.org/officeDocument/2006/relationships/slide" Target="/ppt/slides/slide2.xml" Id="R17c2e24206af4d6e" /><Relationship Type="http://schemas.openxmlformats.org/officeDocument/2006/relationships/slide" Target="/ppt/slides/slide3.xml" Id="Ra35862d58d1d4edf" /><Relationship Type="http://schemas.openxmlformats.org/officeDocument/2006/relationships/slide" Target="/ppt/slides/slide4.xml" Id="R1cad8646946d48d9" /><Relationship Type="http://schemas.openxmlformats.org/officeDocument/2006/relationships/slide" Target="/ppt/slides/slide5.xml" Id="Rd4a9550409c949ce" /><Relationship Type="http://schemas.openxmlformats.org/officeDocument/2006/relationships/slide" Target="/ppt/slides/slide6.xml" Id="Raa82407221694f40" /><Relationship Type="http://schemas.openxmlformats.org/officeDocument/2006/relationships/slide" Target="/ppt/slides/slide7.xml" Id="Ree7f790f97a54b20" /><Relationship Type="http://schemas.openxmlformats.org/officeDocument/2006/relationships/slide" Target="/ppt/slides/slide8.xml" Id="R15aaf3ffb2544db3" /><Relationship Type="http://schemas.openxmlformats.org/officeDocument/2006/relationships/slide" Target="/ppt/slides/slide9.xml" Id="Rcabc0e8dbe1c4a9f" /><Relationship Type="http://schemas.openxmlformats.org/officeDocument/2006/relationships/slide" Target="/ppt/slides/slide10.xml" Id="Rf5af37af20d24a4f" /><Relationship Type="http://schemas.openxmlformats.org/officeDocument/2006/relationships/slide" Target="/ppt/slides/slide11.xml" Id="R11c625750c8946a9" /><Relationship Type="http://schemas.openxmlformats.org/officeDocument/2006/relationships/slide" Target="/ppt/slides/slide12.xml" Id="R94a6f53f91504c02" /><Relationship Type="http://schemas.openxmlformats.org/officeDocument/2006/relationships/slide" Target="/ppt/slides/slide13.xml" Id="R9acb3f2d6a3744ff" /><Relationship Type="http://schemas.openxmlformats.org/officeDocument/2006/relationships/slide" Target="/ppt/slides/slide14.xml" Id="R39645d792b7d4dde" /><Relationship Type="http://schemas.openxmlformats.org/officeDocument/2006/relationships/slide" Target="/ppt/slides/slide15.xml" Id="Rc0c2557084ac4542" /><Relationship Type="http://schemas.openxmlformats.org/officeDocument/2006/relationships/slide" Target="/ppt/slides/slide16.xml" Id="R6750e607ac9a46fb" /><Relationship Type="http://schemas.openxmlformats.org/officeDocument/2006/relationships/slide" Target="/ppt/slides/slide17.xml" Id="R41d15294ead6492d" /><Relationship Type="http://schemas.openxmlformats.org/officeDocument/2006/relationships/slide" Target="/ppt/slides/slide18.xml" Id="R39f36132d6e64229" /><Relationship Type="http://schemas.openxmlformats.org/officeDocument/2006/relationships/slide" Target="/ppt/slides/slide19.xml" Id="Ra576a877df5f4392" /><Relationship Type="http://schemas.openxmlformats.org/officeDocument/2006/relationships/slide" Target="/ppt/slides/slide20.xml" Id="R8a64deb29c2343f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dcde024295b4d6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80a0b3fb74f4775" /><Relationship Type="http://schemas.openxmlformats.org/officeDocument/2006/relationships/notesMaster" Target="/ppt/notesMasters/notesMaster1.xml" Id="R8c2b09c0e8f14c5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1e37f1ad6484a3a" /><Relationship Type="http://schemas.openxmlformats.org/officeDocument/2006/relationships/notesMaster" Target="/ppt/notesMasters/notesMaster1.xml" Id="R426b358f9d824a5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32237d20af64504" /><Relationship Type="http://schemas.openxmlformats.org/officeDocument/2006/relationships/notesMaster" Target="/ppt/notesMasters/notesMaster1.xml" Id="R00d263324e944a9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a12573567d541b8" /><Relationship Type="http://schemas.openxmlformats.org/officeDocument/2006/relationships/notesMaster" Target="/ppt/notesMasters/notesMaster1.xml" Id="Rc1f343bd9f394e5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8d4cea782b74ab4" /><Relationship Type="http://schemas.openxmlformats.org/officeDocument/2006/relationships/notesMaster" Target="/ppt/notesMasters/notesMaster1.xml" Id="R61c261711ecd41e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3bf99ad0ffc4fb9" /><Relationship Type="http://schemas.openxmlformats.org/officeDocument/2006/relationships/notesMaster" Target="/ppt/notesMasters/notesMaster1.xml" Id="R29ce701cee044a9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d94e7e6097f4e1b" /><Relationship Type="http://schemas.openxmlformats.org/officeDocument/2006/relationships/notesMaster" Target="/ppt/notesMasters/notesMaster1.xml" Id="R6e8a864bd447451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eada742961b4f66" /><Relationship Type="http://schemas.openxmlformats.org/officeDocument/2006/relationships/notesMaster" Target="/ppt/notesMasters/notesMaster1.xml" Id="R36de1aadf8ba4a3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827a1f0022543b8" /><Relationship Type="http://schemas.openxmlformats.org/officeDocument/2006/relationships/notesMaster" Target="/ppt/notesMasters/notesMaster1.xml" Id="R41a15e5e84a4466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cb7fa993fd84334" /><Relationship Type="http://schemas.openxmlformats.org/officeDocument/2006/relationships/notesMaster" Target="/ppt/notesMasters/notesMaster1.xml" Id="R579f9dd3cfd2471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8db7e06b07d4bbc" /><Relationship Type="http://schemas.openxmlformats.org/officeDocument/2006/relationships/notesMaster" Target="/ppt/notesMasters/notesMaster1.xml" Id="R1cd5f04f5d9c4fe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8e04cc25c644530" /><Relationship Type="http://schemas.openxmlformats.org/officeDocument/2006/relationships/notesMaster" Target="/ppt/notesMasters/notesMaster1.xml" Id="R58700a70a93444c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f5a69cbe595441c" /><Relationship Type="http://schemas.openxmlformats.org/officeDocument/2006/relationships/notesMaster" Target="/ppt/notesMasters/notesMaster1.xml" Id="R45fd3e8cb38f4db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57f19dc25064a31" /><Relationship Type="http://schemas.openxmlformats.org/officeDocument/2006/relationships/notesMaster" Target="/ppt/notesMasters/notesMaster1.xml" Id="R37fcb4cd224c4ea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a7a488adc074782" /><Relationship Type="http://schemas.openxmlformats.org/officeDocument/2006/relationships/notesMaster" Target="/ppt/notesMasters/notesMaster1.xml" Id="R5cdafdacb98c43a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a3d469caecd4554" /><Relationship Type="http://schemas.openxmlformats.org/officeDocument/2006/relationships/notesMaster" Target="/ppt/notesMasters/notesMaster1.xml" Id="R2d9b98b0ac3248b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f5a1c84ed604ed6" /><Relationship Type="http://schemas.openxmlformats.org/officeDocument/2006/relationships/notesMaster" Target="/ppt/notesMasters/notesMaster1.xml" Id="Rc49fd3f3da91434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22d8687993b4eec" /><Relationship Type="http://schemas.openxmlformats.org/officeDocument/2006/relationships/notesMaster" Target="/ppt/notesMasters/notesMaster1.xml" Id="R8b497b2108594bc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4b350a530cf4cbd" /><Relationship Type="http://schemas.openxmlformats.org/officeDocument/2006/relationships/notesMaster" Target="/ppt/notesMasters/notesMaster1.xml" Id="R2f56c04332b848e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4870390581c4257" /><Relationship Type="http://schemas.openxmlformats.org/officeDocument/2006/relationships/notesMaster" Target="/ppt/notesMasters/notesMaster1.xml" Id="R8b0140ee687244f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CER-AI kurum içi kanonik spesifikasyonu, 15 Eylül 2026. Ürün tanımı: https://cer-ai.com/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Genel klinik çerçeve: Randleman JB et al. Am J Ophthalmol. 2008;145:813-818. DOI:10.1016/j.ajo.2007.12.033. Santhiago MR et al. Am J Ophthalmol. 2014;158:87-95. PMID:24727263.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Ürün çerçevesi: https://cer-ai.com/ (How CER-AI Works ve Clinical philosophy bölümleri). CER-AI kanonik spesifikasyonu, 15 Eylül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CER-AI kullanım akışı: https://cer-ai.com/ (Using CER-AI). CER-AI kanonik spesifikasyonu, 15 Eylül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CER-AI kanonik görüntü seti ve zorunlu girişler, 15 Eylül 2026. Kullanım kılavuzu v1.4 yalnız iş akışı için yardımcı kaynak olarak incelendi; eşiklerde güncel kanonik spesifikasyon esas alındı.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CER-AI kanonik Pentacam extraction policy, 15 Eylül 2026. Kaynak kilitleme CER-AI'ye özgü yazılım kuralıdır.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CER-AI kanonik veri güvenliği ve retry policy, 15 Eylül 2026. Kullanıcı girişi görüntüden türetilen değeri geçersiz kılabilir; raporda kaynak görünür kalır.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CER-AI canonical engine policy, 15 Eylül 2026. Bu mimari CER-AI'nin kurum içi güvenlik ve tutarlılık standardıdır.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CER-AI Evaluation Framework: https://cer-ai.com/ lines 19-59. ERSS, BAD-D, NICE, PS3 ve doku güvenliği matematiksel olarak tek skorda birleştirilmez.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Randleman JB, Trattler WB, Stulting RD. Validation of the Ectasia Risk Score System for Preoperative LASIK Screening. Am J Ophthalmol. 2008;145:813-818. DOI:10.1016/j.ajo.2007.12.033. CER-AI yaş ve CCT dilimleri güncel kanonik spesifikasyondur.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BAD-D genel klinik bağlamı: Bamdad S et al. Sensitivity and Specificity of Belin Ambrosio Enhanced Ectasia Display. 2020. PubMed: https://pubmed.ncbi.nlm.nih.gov/ . BAD-D sayısal eşikleri bu sunumda sabitlenmemiştir; deployed sürümün sınıflandırması doğrulanmalıdır. NICE sınıfları: CER-AI kanonik spesifikasyonu, 15 Eylül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CER-AI PS3 kanonik kuralları, 15 Eylül 2026. I-S işareti klinik olarak kritiktir: negatif değer inferior steepening olarak yorumlanmaz. SRAX kaynağı 4-MAPS Axis steep alanıdır.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CER-AI PS3 kanonik kriterleri: Km &lt;48 normal, 48-50 orta, &gt;50 yüksek; en ince CCT &gt;500 normal, 470-500 orta, &lt;470 yüksek; PPI Avg ≤1.20 normal, &gt;1.20 orta; astigmatizma büyüklüğü &gt;1.00 D veya tanımlı aks farkı &gt;10° orta; SRAX &gt;20° yüksek; tanımlı beş gözler arası asimetri ölçütünden 0-3 normal, 4 orta, 5 yüksek. Prosedür kuralı: 0 orta/0 yüksek tüm prosedürlere izin verir; tek orta LASIK'i erteler, PRK ve SMILE'i açık bırakır; iki orta veya tek yüksek tüm prosedürleri erteler. Global en ince CCT &lt;480 µm hard stop kuralı PS3'ten bağımsızdır.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PTA literatürü: Santhiago MR et al. Association Between the Percent Tissue Altered and Post-LASIK Ectasia in Eyes With Normal Preoperative Topography. Am J Ophthalmol. 2014;158:87-95. PMID:24727263. CER-AI RSB/RST/PTA ve EX500 katsayıları: kanonik spesifikasyon, 15 Eylül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CER-AI hard-stop policy, 15 Eylül 2026. Sınırlar programın sürümlü operasyonel kurallarıdır; literatürün tek ve evrensel eşikleri olarak sunulmamalıdır.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CER-AI Plan A/B/C ve ML7 planning policy, 15 Eylül 2026. Plan raporu flep, OZ ve TZ tanımlarını açıkça göstermelidir.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CER-AI risk aggregation policy, 15 Eylül 2026: bir caution = PASS WITH CAUTION; iki veya daha fazla caution = CAUTION; herhangi bir stop = STOP/DEFER.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Sentetik vaka. Hesaplar: LASIK RSB=505-100-60=345 µm; LASIK PTA=(100+60)/505=31.7%; PRK RST=505-50-60=395 µm; PRK PTA=(50+60)/505=21.8%. PS3'ün prosedür etkisi CER-AI kanonik kuralına göre gösterilmiştir.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Görsel: Kullanıcı tarafından sağlanan anonimleştirilmiş CER-AI örnek raporu, 4 Eylül 2026. Klinik kullanımda hasta kimliği ve tüm değerler cerrah tarafından doğrulanmalıdır.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Kaynaklar: https://cer-ai.com/ ; Randleman DOI 10.1016/j.ajo.2007.12.033; Santhiago PubMed https://pubmed.ncbi.nlm.nih.gov/24727263/ ; Santhiago 2015 DOI 10.3928/1081597X-20150319-05; Xie Y et al. https://jamanetwork.com/journals/jamaophthalmology/fullarticle/2763363 . CER-AI'ye özgü eşikler kanonik spesifikasyondur, evrensel klinik konsensüs olarak sunulmamıştır.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3325380c52499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0609cd41dc9430f" /><Relationship Type="http://schemas.openxmlformats.org/officeDocument/2006/relationships/slideLayout" Target="/ppt/slideLayouts/slideLayout1.xml" Id="R42ff3441ee15434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2ff3441ee15434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6bdfe0d2b347ea" /><Relationship Type="http://schemas.openxmlformats.org/officeDocument/2006/relationships/image" Target="/ppt/media/image.png" Id="Rcc941a30a896442a" /><Relationship Type="http://schemas.openxmlformats.org/officeDocument/2006/relationships/notesSlide" Target="/ppt/notesSlides/notesSlide1.xml" Id="Rbb97e24143a44d1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9e4d155bcd4921" /><Relationship Type="http://schemas.openxmlformats.org/officeDocument/2006/relationships/notesSlide" Target="/ppt/notesSlides/notesSlide2.xml" Id="R1e5ba02c8b954c0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7e555df6e8469b" /><Relationship Type="http://schemas.openxmlformats.org/officeDocument/2006/relationships/notesSlide" Target="/ppt/notesSlides/notesSlide3.xml" Id="Ra40d3d0087bf4cb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89d9db6ed747b6" /><Relationship Type="http://schemas.openxmlformats.org/officeDocument/2006/relationships/notesSlide" Target="/ppt/notesSlides/notesSlide4.xml" Id="R7570127378fb407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b29a3eaf0f413f" /><Relationship Type="http://schemas.openxmlformats.org/officeDocument/2006/relationships/notesSlide" Target="/ppt/notesSlides/notesSlide5.xml" Id="Rf63d9f23b380436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88fa977f414321" /><Relationship Type="http://schemas.openxmlformats.org/officeDocument/2006/relationships/notesSlide" Target="/ppt/notesSlides/notesSlide6.xml" Id="Rc97d0b14d23a463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915c6a5c054d61" /><Relationship Type="http://schemas.openxmlformats.org/officeDocument/2006/relationships/notesSlide" Target="/ppt/notesSlides/notesSlide7.xml" Id="Rf68c090ff87d4eb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ac5b0343584dd3" /><Relationship Type="http://schemas.openxmlformats.org/officeDocument/2006/relationships/notesSlide" Target="/ppt/notesSlides/notesSlide8.xml" Id="R33d9d1d76a4c4e8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d4366c60ed49e0" /><Relationship Type="http://schemas.openxmlformats.org/officeDocument/2006/relationships/notesSlide" Target="/ppt/notesSlides/notesSlide9.xml" Id="R6978e651556a4a8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2e3310406e4b9f" /><Relationship Type="http://schemas.openxmlformats.org/officeDocument/2006/relationships/notesSlide" Target="/ppt/notesSlides/notesSlide10.xml" Id="R0015a84f121145d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6e0ec2685c4891" /><Relationship Type="http://schemas.openxmlformats.org/officeDocument/2006/relationships/notesSlide" Target="/ppt/notesSlides/notesSlide11.xml" Id="Rde51b5b71a224ba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cd9eefbf2d4723" /><Relationship Type="http://schemas.openxmlformats.org/officeDocument/2006/relationships/notesSlide" Target="/ppt/notesSlides/notesSlide12.xml" Id="Rf9e008bf1d1743c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346f50bd1b4386" /><Relationship Type="http://schemas.openxmlformats.org/officeDocument/2006/relationships/notesSlide" Target="/ppt/notesSlides/notesSlide13.xml" Id="R3405c9c34a3b4c7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faac98da764d9f" /><Relationship Type="http://schemas.openxmlformats.org/officeDocument/2006/relationships/notesSlide" Target="/ppt/notesSlides/notesSlide14.xml" Id="R7e4a7ed2257347c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22382c2b134ed3" /><Relationship Type="http://schemas.openxmlformats.org/officeDocument/2006/relationships/notesSlide" Target="/ppt/notesSlides/notesSlide15.xml" Id="R11a1e72e6b25455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20fc84a1994174" /><Relationship Type="http://schemas.openxmlformats.org/officeDocument/2006/relationships/notesSlide" Target="/ppt/notesSlides/notesSlide16.xml" Id="Rd70cc87f47f247d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fd309756554cbe" /><Relationship Type="http://schemas.openxmlformats.org/officeDocument/2006/relationships/notesSlide" Target="/ppt/notesSlides/notesSlide17.xml" Id="R0e1334fc44884ca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47d90d8ad7456f" /><Relationship Type="http://schemas.openxmlformats.org/officeDocument/2006/relationships/notesSlide" Target="/ppt/notesSlides/notesSlide18.xml" Id="R6fe9d865812e442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4d695542cd40e4" /><Relationship Type="http://schemas.openxmlformats.org/officeDocument/2006/relationships/image" Target="/ppt/media/image2.png" Id="Rd63d9501fae741c8" /><Relationship Type="http://schemas.openxmlformats.org/officeDocument/2006/relationships/image" Target="/ppt/media/image3.png" Id="R5b6fc1d3c70948c4" /><Relationship Type="http://schemas.openxmlformats.org/officeDocument/2006/relationships/notesSlide" Target="/ppt/notesSlides/notesSlide19.xml" Id="R070ee7bd73c94f8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2de6df92aa406e" /><Relationship Type="http://schemas.openxmlformats.org/officeDocument/2006/relationships/notesSlide" Target="/ppt/notesSlides/notesSlide20.xml" Id="R3dea50cdb29e48e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F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1D0E91-B64C-4CD6-9A72-254C109FB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6DFFA0-5815-49C1-B197-7757F4623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941a30a896442a"/>
          <a:stretch xmlns:a="http://schemas.openxmlformats.org/drawingml/2006/main"/>
        </p:blipFill>
        <p:spPr>
          <a:xfrm xmlns:a="http://schemas.openxmlformats.org/drawingml/2006/main">
            <a:off x="1245029" y="704850"/>
            <a:ext cx="5491892" cy="23812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04DB36-A967-46E8-A3A9-69EFC87EB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286125"/>
            <a:ext cx="9810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0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Preoperatif korneal ektazi risk değerlendirmesi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2CE75B-B8BD-4072-87E6-1ACFE62B1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467225"/>
            <a:ext cx="914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C8D9E8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8D9E8"/>
                </a:solidFill>
                <a:latin typeface="DejaVu Sans"/>
                <a:ea typeface="DejaVu Sans"/>
                <a:cs typeface="DejaVu Sans"/>
              </a:rPr>
              <a:t>Programın çalışma mantığı, kanonik kuralları ve klinik kullanım akışı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9A6C16-671F-46CF-AE1D-4A46622F1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5095875"/>
            <a:ext cx="85725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F47B3B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55F237-C4E3-4A42-A858-7A1957F67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531495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C8D9E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C8D9E8"/>
                </a:solidFill>
                <a:latin typeface="DejaVu Sans"/>
                <a:ea typeface="DejaVu Sans"/>
                <a:cs typeface="DejaVu Sans"/>
              </a:rPr>
              <a:t>Hekim tanıtımı  |  15 Eylül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7987FB-D4DA-48E9-9480-03D7739BB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58102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Geliştirici ve Klinik Sorumlu: Hüseyin Cengiz, M.D.</a:t>
            </a:r>
          </a:p>
        </p:txBody>
      </p:sp>
    </p:spTree>
    <p:extLst>
      <p:ext uri="{BB962C8B-B14F-4D97-AF65-F5344CB8AC3E}">
        <p14:creationId xmlns:p14="http://schemas.microsoft.com/office/powerpoint/2010/main" val="16967963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27520F-A3A3-4D8D-818D-EDE01D889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8293B4-7A2B-46FC-8470-118628106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Preoperatif taramanın klinik problemi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170D73-FD93-4BB8-B7F7-18BC12312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E95554-C12B-4D98-ADEB-8CE14E99A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DC5133-E51C-4638-8CA5-E0286CB52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Hekimler için klinik tanıtım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B62E36-B000-4196-8B28-2DB58D45B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85900"/>
            <a:ext cx="8096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Postoperatif ektazi düşük sıklıklı olsa da görsel sonuçları ağır olabilir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1743B5-9081-4D5F-9BA8-10E2114BF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1428750"/>
            <a:ext cx="2266950" cy="1562100"/>
          </a:xfrm>
          <a:prstGeom xmlns:a="http://schemas.openxmlformats.org/drawingml/2006/main" prst="roundRect">
            <a:avLst>
              <a:gd name="adj" fmla="val 4878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19050">
            <a:solidFill>
              <a:srgbClr val="F47B3B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ACA6A9-11C9-47F4-8CE5-C89D0330E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1657350"/>
            <a:ext cx="1676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F47B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47B3B"/>
                </a:solidFill>
                <a:latin typeface="DejaVu Sans"/>
                <a:ea typeface="DejaVu Sans"/>
                <a:cs typeface="DejaVu Sans"/>
              </a:rPr>
              <a:t>Temel 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ABD78F-C992-4760-90B1-EFDEA7AF3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2028825"/>
            <a:ext cx="18859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Bu kornea bu işlem için güvenli mi?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219400-E6DA-4E4F-8013-536CC441F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908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FA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5EA959-8AA9-4FCE-812B-4FDA474EC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05100"/>
            <a:ext cx="10325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Tek bir indeks yeterli değildir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642861-F4E2-478F-8E2B-A6B411C88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00375"/>
            <a:ext cx="103251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Topografi, tomografi, doku yükü ve klinik öykü farklı risk boyutlarını gösterir.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D72E84-B718-44B8-AF98-F74EAD4DD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195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B66909-3781-4614-8057-DD27BCA8A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33800"/>
            <a:ext cx="10325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Aynı gözde prosedür sonucu değişebilir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7603A7-7940-4546-82A3-352F85D16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29075"/>
            <a:ext cx="103251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Flep, epitel, ablasyon derinliği ve prosedüre özgü kurallar LASIK ile PRK kararını ayırabilir.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E46E73-504A-42EC-8CCA-8F19B2990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482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D8C8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F21028-CB74-4FFE-9C50-DCD704BBB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0"/>
            <a:ext cx="10325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Belirsizlik de sonuçtur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01B16A-5421-482E-BAFF-81393B95D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057775"/>
            <a:ext cx="103251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Kritik veri okunamıyorsa sistem bunu normal kabul etmez. Cerrah doğrulaması veya veri tamamlama ister.</a:t>
            </a:r>
          </a:p>
        </p:txBody>
      </p:sp>
    </p:spTree>
    <p:extLst>
      <p:ext uri="{BB962C8B-B14F-4D97-AF65-F5344CB8AC3E}">
        <p14:creationId xmlns:p14="http://schemas.microsoft.com/office/powerpoint/2010/main" val="12100826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62DD35-0FC8-4953-BF47-E3B71DA88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F9EF64-5716-4602-ABAC-C1B88A0D3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CER-AI nedir?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E14F9E-6282-4648-A664-4462E2853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3E4FA9-F595-4173-8A15-5B721E3F4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DF199A-3791-40B3-8E0A-C99BF3173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Hekimler için klinik tanıtım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1095E1-1834-4894-9CF1-10918836B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1066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Pentacam verisini, klinik bilgiyi ve prosedür planını aynı denetim zincirinde birleştiren klinik karar destek platformudur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B0E38A-3DD6-4715-ABB4-AE460C306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098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FA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9B7C3E-7E61-4EA0-9460-B3192C2E5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24150"/>
            <a:ext cx="10325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Bağımsız risk yolları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E51E50-1EB2-484D-ADB0-6D9CD0A6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19425"/>
            <a:ext cx="103251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ERSS, Final BAD-D, NICE ve PS3 kendi girdileri ve sonuçlarıyla ayrı kalır.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196C09-F171-401E-8805-48CCC3A9B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481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822FFF-4F84-4157-A61F-DD104F890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62375"/>
            <a:ext cx="10325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Prosedüre özgü güvenlik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24107B-6D7B-4B0D-B447-EC64DD1F7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57650"/>
            <a:ext cx="103251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RSB, RST, PTA, tedavi aralığı ve öngörülen postoperatif K ayrı kapılar oluşturur.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FED562-967E-4D89-BA3F-532CD2C35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863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D8C8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42FAEE-EF2B-47D2-BA41-3B936F31C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800600"/>
            <a:ext cx="10325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Denetlenebilir rapor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79075F-6F8D-43AF-A06B-85101C29C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095875"/>
            <a:ext cx="103251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Kaynak, hesap, eşik, tetiklenen neden ve cerrah tarafından doğrulanan alan görünür kalır.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D31732-475E-4D6A-9ABC-3E7F309F8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5772150"/>
            <a:ext cx="3857625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C83F49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Nihai karar ve sorumluluk cerraha aittir</a:t>
            </a:r>
          </a:p>
        </p:txBody>
      </p:sp>
    </p:spTree>
    <p:extLst>
      <p:ext uri="{BB962C8B-B14F-4D97-AF65-F5344CB8AC3E}">
        <p14:creationId xmlns:p14="http://schemas.microsoft.com/office/powerpoint/2010/main" val="83407544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D594FB3-D0D2-4E56-BF76-814E42AC5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A900E6-5B7C-408F-B876-0E645030F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Uçtan uca değerlendirme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AD0092-A9F9-47D6-B340-943A82CAF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Her aşama bir sonraki aşamaya geçmeden önce veri bütünlüğünü korur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217E3C-EE2A-4DE9-9522-0D422CF4E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86E57F-736C-4CD2-B15A-C382A74D0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3427FB-64E2-47D4-AB9E-482C59C3F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Hekimler için klinik tanıtım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C5F364-625C-4C4F-8DF8-DFA804AA4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676400" cy="2266950"/>
          </a:xfrm>
          <a:prstGeom xmlns:a="http://schemas.openxmlformats.org/drawingml/2006/main" prst="roundRect">
            <a:avLst>
              <a:gd name="adj" fmla="val 10227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19050">
            <a:solidFill>
              <a:srgbClr val="2F6FA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3193FB-3194-49DA-847D-73BB36D2D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295525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2F6FA4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F6FA4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648A4A-AC1E-441E-B03A-A442A2B0B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33675"/>
            <a:ext cx="1314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Klinik veri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5B7565-844E-47EE-9375-49289C9DB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71850"/>
            <a:ext cx="13144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Yaş, öykü, manifest ve hedef düzeltme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34E6EE-E007-4087-9A99-01F41B696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095500"/>
            <a:ext cx="1676400" cy="2266950"/>
          </a:xfrm>
          <a:prstGeom xmlns:a="http://schemas.openxmlformats.org/drawingml/2006/main" prst="roundRect">
            <a:avLst>
              <a:gd name="adj" fmla="val 10227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19050">
            <a:solidFill>
              <a:srgbClr val="2F6FA4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42E98B-4076-4084-9302-C166FE67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2295525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2F6FA4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F6FA4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508669-3E86-4F82-A081-6929E4559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2733675"/>
            <a:ext cx="1314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Görüntüler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F62AC4-2119-451F-87D5-56F20087C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3371850"/>
            <a:ext cx="13144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Beş zorunlu Pentacam görüntüsü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0DD55B-DB83-4D76-B308-A96729FFB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095500"/>
            <a:ext cx="1676400" cy="2266950"/>
          </a:xfrm>
          <a:prstGeom xmlns:a="http://schemas.openxmlformats.org/drawingml/2006/main" prst="roundRect">
            <a:avLst>
              <a:gd name="adj" fmla="val 10227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19050">
            <a:solidFill>
              <a:srgbClr val="2F6FA4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794F51-F11B-4160-AA85-6A13D2F70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295525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2F6FA4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F6FA4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485878-8A58-483A-8FA2-2952B655E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733675"/>
            <a:ext cx="1314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Kaynak kontrolü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F48F6C-B37E-4C90-A7A1-347F5A0A3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3371850"/>
            <a:ext cx="13144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Lateralite, tarih, QS ve alan kaynağı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77269F-AC30-4FB7-ACD6-518EA98E1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095500"/>
            <a:ext cx="1676400" cy="2266950"/>
          </a:xfrm>
          <a:prstGeom xmlns:a="http://schemas.openxmlformats.org/drawingml/2006/main" prst="roundRect">
            <a:avLst>
              <a:gd name="adj" fmla="val 10227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19050">
            <a:solidFill>
              <a:srgbClr val="F47B3B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1F3437-4A3A-4035-90FB-2E0367CF9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295525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F47B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47B3B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A46FD4-0DF1-4A46-B557-50BC8945C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733675"/>
            <a:ext cx="1314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Risk analizi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8034AD-D5B5-4F42-8B79-32C2748FC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3371850"/>
            <a:ext cx="13144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ERSS, BAD-D, NICE, PS3 ve doku hesabı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305767-25EE-41CA-BD2A-3AC4ACF77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2095500"/>
            <a:ext cx="1676400" cy="2266950"/>
          </a:xfrm>
          <a:prstGeom xmlns:a="http://schemas.openxmlformats.org/drawingml/2006/main" prst="roundRect">
            <a:avLst>
              <a:gd name="adj" fmla="val 10227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19050">
            <a:solidFill>
              <a:srgbClr val="2F6FA4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BD6E128-DE02-4B34-9952-E524A9F80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2295525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2F6FA4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F6FA4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A839D09-893C-4576-85EE-AF646653F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2733675"/>
            <a:ext cx="1314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Rapor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60E05C4-A814-4B37-B0C3-F6143494D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3371850"/>
            <a:ext cx="13144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Göz ve prosedür bazında gerekçeli sonuç</a:t>
            </a:r>
          </a:p>
        </p:txBody>
      </p:sp>
      <p:cxnSp>
        <p:nvCxnSpPr>
          <p:cNvPr id="88" name=""/>
          <p:cNvCxnSpPr>
            <a:stCxn xmlns:a="http://schemas.openxmlformats.org/drawingml/2006/main" id="7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2362200" y="3228975"/>
            <a:ext cx="6096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5D6B78"/>
            </a:solidFill>
            <a:prstDash val="solid"/>
            <a:tailEnd type="arrow" w="med" len="med"/>
          </a:ln>
        </p:spPr>
      </p:cxnSp>
      <p:cxnSp>
        <p:nvCxnSpPr>
          <p:cNvPr id="89" name=""/>
          <p:cNvCxnSpPr>
            <a:stCxn xmlns:a="http://schemas.openxmlformats.org/drawingml/2006/main" id="11" idx="3"/>
            <a:endCxn xmlns:a="http://schemas.openxmlformats.org/drawingml/2006/main" id="15" idx="1"/>
          </p:cNvCxnSpPr>
          <p:nvPr/>
        </p:nvCxnSpPr>
        <p:spPr>
          <a:xfrm xmlns:a="http://schemas.openxmlformats.org/drawingml/2006/main">
            <a:off x="4648200" y="3228975"/>
            <a:ext cx="6096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5D6B78"/>
            </a:solidFill>
            <a:prstDash val="solid"/>
            <a:tailEnd type="arrow" w="med" len="med"/>
          </a:ln>
        </p:spPr>
      </p:cxnSp>
      <p:cxnSp>
        <p:nvCxnSpPr>
          <p:cNvPr id="90" name=""/>
          <p:cNvCxnSpPr>
            <a:stCxn xmlns:a="http://schemas.openxmlformats.org/drawingml/2006/main" id="15" idx="3"/>
            <a:endCxn xmlns:a="http://schemas.openxmlformats.org/drawingml/2006/main" id="19" idx="1"/>
          </p:cNvCxnSpPr>
          <p:nvPr/>
        </p:nvCxnSpPr>
        <p:spPr>
          <a:xfrm xmlns:a="http://schemas.openxmlformats.org/drawingml/2006/main">
            <a:off x="6934200" y="3228975"/>
            <a:ext cx="6096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5D6B78"/>
            </a:solidFill>
            <a:prstDash val="solid"/>
            <a:tailEnd type="arrow" w="med" len="med"/>
          </a:ln>
        </p:spPr>
      </p:cxnSp>
      <p:cxnSp>
        <p:nvCxnSpPr>
          <p:cNvPr id="91" name=""/>
          <p:cNvCxnSpPr>
            <a:stCxn xmlns:a="http://schemas.openxmlformats.org/drawingml/2006/main" id="19" idx="3"/>
            <a:endCxn xmlns:a="http://schemas.openxmlformats.org/drawingml/2006/main" id="23" idx="1"/>
          </p:cNvCxnSpPr>
          <p:nvPr/>
        </p:nvCxnSpPr>
        <p:spPr>
          <a:xfrm xmlns:a="http://schemas.openxmlformats.org/drawingml/2006/main">
            <a:off x="9220200" y="3228975"/>
            <a:ext cx="6096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5D6B78"/>
            </a:solidFill>
            <a:prstDash val="solid"/>
            <a:tailEnd type="arrow" w="med" len="med"/>
          </a:ln>
        </p:spPr>
      </p:cxn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AC90AD8-7303-4A3D-83E7-AB807E239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914900"/>
            <a:ext cx="828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83F49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C83F49"/>
                </a:solidFill>
                <a:latin typeface="DejaVu Sans"/>
                <a:ea typeface="DejaVu Sans"/>
                <a:cs typeface="DejaVu Sans"/>
              </a:rPr>
              <a:t>Kritik veri eksikse veya çelişiyorsa akış durur ve cerrah doğrulaması ister</a:t>
            </a:r>
          </a:p>
        </p:txBody>
      </p:sp>
    </p:spTree>
    <p:extLst>
      <p:ext uri="{BB962C8B-B14F-4D97-AF65-F5344CB8AC3E}">
        <p14:creationId xmlns:p14="http://schemas.microsoft.com/office/powerpoint/2010/main" val="7900090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1618C01-0A41-4439-8D7F-646EA6ABC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59680D-DBB2-44F3-B285-6177FD98E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Zorunlu görüntüler ve klinik girdiler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0BEA12-FEA7-40CC-B1D8-0FC5E58A1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C1784A-5929-4406-9C30-F38B3CC01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C83B7A-6017-4632-96F9-01D9D120E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Hekimler için klinik tanıtım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CCEFDA-6214-4A51-9F7F-769B54A85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8590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Beş görüntü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11CD3C-3C15-4703-88D3-6FDF16AD0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00250"/>
            <a:ext cx="8572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2F6FA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125F76-674D-4952-9F61-8A707D763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2009775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4-MAPS Refractive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27EB72-FB34-4534-80F8-7DF9F9B83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2333625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Aynı tetkik ve doğru lateralite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84D762-8D33-4B0E-8617-82E2DE00D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14625"/>
            <a:ext cx="8572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2F6FA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363019-B2B1-489F-88AE-86F58F0EF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2724150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4-MAPS Refractive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0FC040-FF80-490A-92C2-D5F4AAC30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3048000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Aynı tetkik ve doğru lateralite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EFB1AF-C9A5-46B9-8721-74D372A25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429000"/>
            <a:ext cx="8572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70B08B-A65D-4A51-9D6D-01C0D48A9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3438525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BAD Display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12744C-98D8-49B5-82D8-089005BDD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3762375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Aynı tetkik ve doğru lateralite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B3FAA1-F5D8-43D1-BD4F-D863280B0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143375"/>
            <a:ext cx="8572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2D5664-8344-4396-8503-FCA784E44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4152900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BAD Display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C83D19-86D1-402E-BCCC-646503480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4476750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Aynı tetkik ve doğru lateralite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CA73C4-D6E7-4EC2-ADB0-364737B93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57750"/>
            <a:ext cx="8572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2D8C8C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İki göz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E727BA-CE44-483D-A861-7387253FA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4867275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Topometric, Show 2 exams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702839-CB0B-484B-B65A-BD7907859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1524000"/>
            <a:ext cx="9525" cy="4095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ED9E2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9CB788-FB46-45A6-9F0C-1FEF9886E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485900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Cerrah girişleri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33E588-FE29-4796-8B93-F1211C3AB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1050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FA4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4D1943-29FC-41B8-AA37-5442AA72F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019300"/>
            <a:ext cx="4705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Kimlik ve yaş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CF06763-A3A6-45DB-9C50-23275D3E4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314575"/>
            <a:ext cx="4705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Hasta adı, hasta ID, yaş ve değerlendirme tarihi.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31563C1-1646-44D2-9A2E-B109B7C20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0194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24C7114-478E-4D45-BB61-2A23B21F2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33700"/>
            <a:ext cx="4705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Refraksiyon ve hedef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6D602ED-68D2-4207-A0BA-92DAC18E8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228975"/>
            <a:ext cx="4705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Manifest ile intended değerleri ayrı girilir ve normalize edilir.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EC97418-2955-4F5C-8C5F-8047F4911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9338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D8C8C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6B83803-2B30-4B6E-94FC-81DAB0AB9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848100"/>
            <a:ext cx="4705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Prosedür planı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F2AA1C7-BE2E-43FC-9F3D-6CDE578AD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143375"/>
            <a:ext cx="4705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PRK veya LASIK, OZ, TZ, flep kalınlığı ve varsa gerçek maksimum ablasyon.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DAAD04A-F956-42E1-8CBD-A58D92563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0196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83F49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740D2B6-E112-41BE-9D4E-099DF2D5D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933950"/>
            <a:ext cx="4705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Klinik değiştiriciler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E6E30B1-B19D-4B9E-8EB3-32AFC0FE1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229225"/>
            <a:ext cx="4705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Stabilite, göz ovalama, aile öyküsü ve bağ dokusu hastalığı.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0926138-C391-4764-AC2A-7685778BB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886450"/>
            <a:ext cx="485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Tedavi kartı isteğe bağlıdır. Yoksa manifest ve hedef düzeltme cerrah tarafından girilir.</a:t>
            </a:r>
          </a:p>
        </p:txBody>
      </p:sp>
    </p:spTree>
    <p:extLst>
      <p:ext uri="{BB962C8B-B14F-4D97-AF65-F5344CB8AC3E}">
        <p14:creationId xmlns:p14="http://schemas.microsoft.com/office/powerpoint/2010/main" val="13830680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DF0FEC-1CFF-4BF0-A37E-77EE64E1C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6E3D65-ED10-4E4B-8F85-78C3629EA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Kaynak kilitli Pentacam veri haritası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0B1DA1-D3A3-4390-98EA-BB4C3C71E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Her ölçüm tek bir yetkili alandan alınır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1EED68-5D27-4A07-A016-C395561B1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9975D8-59F6-434F-B243-E856D525F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A7924E-A5C6-4CBA-94BA-C740FBED8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Hekimler için klinik tanıtım</a:t>
            </a:r>
          </a:p>
        </p:txBody>
      </p:sp>
      <p:graphicFrame>
        <p:nvGraphicFramePr>
          <p:cNvPr id="17" name=""/>
          <p:cNvGraphicFramePr/>
          <p:nvPr/>
        </p:nvGraphicFramePr>
        <p:xfrm>
          <a:off xmlns:a="http://schemas.openxmlformats.org/drawingml/2006/main" x="723900" y="1504950"/>
          <a:ext xmlns:a="http://schemas.openxmlformats.org/drawingml/2006/main" cx="1057275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43250"/>
                <a:gridCol w="7429500"/>
              </a:tblGrid>
              <a:tr h="52387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Parametre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Yetkili kaynak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K1, K2, Km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Topometric, Cornea Front tablosu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Kmax, ARTmax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Tanımlanmış Kmax ve ARTmax kutuları</a:t>
                      </a:r>
                    </a:p>
                  </a:txBody>
                  <a:tcPr marL="95250" marR="95250" marT="57150" marB="57150"/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En ince ve pupil merkezi pakimetri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Thickness Map: en ince daire ve pupil merkezi + işareti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HWTW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4-MAPS Refractive, sol alt</a:t>
                      </a:r>
                    </a:p>
                  </a:txBody>
                  <a:tcPr marL="95250" marR="95250" marT="57150" marB="57150"/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Ön / arka elevasyon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BAD Display: yalnız F.Ele.Th / B.Ele.Th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I-S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Topometric, Show 2 exams</a:t>
                      </a:r>
                    </a:p>
                  </a:txBody>
                  <a:tcPr marL="95250" marR="95250" marT="57150" marB="57150"/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Akslar</a:t>
                      </a:r>
                    </a:p>
                  </a:txBody>
                  <a:tcPr marL="95250" marR="95250" marT="57150" marB="57150">
                    <a:solidFill>
                      <a:srgbClr val="FFF1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BAD Axis = düz aks; 4-MAPS Axis steep = dik aks</a:t>
                      </a:r>
                    </a:p>
                  </a:txBody>
                  <a:tcPr marL="95250" marR="95250" marT="57150" marB="57150">
                    <a:solidFill>
                      <a:srgbClr val="FFF1E8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B26E7A-7C6B-4FAB-B394-9969D2ED9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5867400"/>
            <a:ext cx="990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47B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47B3B"/>
                </a:solidFill>
                <a:latin typeface="DejaVu Sans"/>
                <a:ea typeface="DejaVu Sans"/>
                <a:cs typeface="DejaVu Sans"/>
              </a:rPr>
              <a:t>Amaç: aynı kavramın farklı ekranlardan okunup çelişkili değer üretmesini önlemek</a:t>
            </a:r>
          </a:p>
        </p:txBody>
      </p:sp>
    </p:spTree>
    <p:extLst>
      <p:ext uri="{BB962C8B-B14F-4D97-AF65-F5344CB8AC3E}">
        <p14:creationId xmlns:p14="http://schemas.microsoft.com/office/powerpoint/2010/main" val="5707135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5D2D62-B6AA-448E-9A27-C3540D1C1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F718BF-DC7B-4C2D-930A-FBEC70F3A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Veri bütünlüğü ve belirsizlik yönetimi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C9CFBC-5654-468A-AB39-AE4BA998E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670AB4-B68D-44AE-B0D2-CFBCC3693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473E85-28FB-4BDB-90EF-8B107E6BD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Hekimler için klinik tanıtım</a:t>
            </a:r>
          </a:p>
        </p:txBody>
      </p:sp>
      <p:graphicFrame>
        <p:nvGraphicFramePr>
          <p:cNvPr id="16" name=""/>
          <p:cNvGraphicFramePr/>
          <p:nvPr/>
        </p:nvGraphicFramePr>
        <p:xfrm>
          <a:off xmlns:a="http://schemas.openxmlformats.org/drawingml/2006/main" x="723900" y="1581150"/>
          <a:ext xmlns:a="http://schemas.openxmlformats.org/drawingml/2006/main" cx="10572750" cy="3667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14625"/>
                <a:gridCol w="7858125"/>
              </a:tblGrid>
              <a:tr h="52387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Kontrol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Sistem davranışı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QS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Non-OK kalite görünür uyarı üretir. Klinik inceleme gerekir.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Okunamayan değer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En fazla 5 yeniden okuma. Bölge işaretlenir. Cerrah girişi istenir.</a:t>
                      </a:r>
                    </a:p>
                  </a:txBody>
                  <a:tcPr marL="95250" marR="95250" marT="57150" marB="57150"/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Çelişkili değer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Sessiz tercih yapılmaz. Kaynak ve çatışma rapora yazılır.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Yaş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Tek alan kullanılır. Girilmiş yaş, türetilmiş değere üstün gelir.</a:t>
                      </a:r>
                    </a:p>
                  </a:txBody>
                  <a:tcPr marL="95250" marR="95250" marT="57150" marB="57150"/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Önceki PRK/LASIK/SMILE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Virgin-cornea motoru bloke edilir.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Silindir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Silindir sıfır değilse aks zorunludur. Plus-cylinder giriş normalize edilir.</a:t>
                      </a:r>
                    </a:p>
                  </a:txBody>
                  <a:tcPr marL="95250" marR="95250" marT="57150" marB="57150"/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F09FFD-8AE2-4543-9FF0-E1D56D80D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5486400"/>
            <a:ext cx="89916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DECEF"/>
          </a:solidFill>
          <a:ln xmlns:a="http://schemas.openxmlformats.org/drawingml/2006/main" w="14288">
            <a:solidFill>
              <a:srgbClr val="C83F49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6F1749-0E2D-413C-AA6A-9D80CBCE8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610225"/>
            <a:ext cx="838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3F49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C83F49"/>
                </a:solidFill>
                <a:latin typeface="DejaVu Sans"/>
                <a:ea typeface="DejaVu Sans"/>
                <a:cs typeface="DejaVu Sans"/>
              </a:rPr>
              <a:t>Kural: okunamayan veya eksik kritik veri sıfır ya da normal kabul edilmez</a:t>
            </a:r>
          </a:p>
        </p:txBody>
      </p:sp>
    </p:spTree>
    <p:extLst>
      <p:ext uri="{BB962C8B-B14F-4D97-AF65-F5344CB8AC3E}">
        <p14:creationId xmlns:p14="http://schemas.microsoft.com/office/powerpoint/2010/main" val="152654062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878B069-DFCA-43B7-9A4C-E06B22FCD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31E932-98D7-4F47-A752-5521153DF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Kanonik karar motoru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AB6A7B-B035-432B-B668-CD77DA41F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Her kavram için tek yetkili zincir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095BE7-5F5C-4A2E-B7C7-14344BF5B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5CF9DC-5DCC-46E0-9FAC-A87A5114F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D2F8D8-D6BB-428D-A008-005977963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Hekimler için klinik tanıtım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A13908-C3B6-4D57-B54A-FAF878F37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047875"/>
            <a:ext cx="17907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19050">
            <a:solidFill>
              <a:srgbClr val="2F6FA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8DCAAA-7B97-483E-A83B-31E90221C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305050"/>
            <a:ext cx="1447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Kaynak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CF2484-129B-4BF7-AA11-05406350A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857500"/>
            <a:ext cx="1447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Tanımlı görüntü alanı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7A8760-1700-4AD2-B362-ADAFD11DE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3225" y="2047875"/>
            <a:ext cx="17907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19050">
            <a:solidFill>
              <a:srgbClr val="2F6FA4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6485FB-BE14-4463-B9C2-3D31BB7B2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4675" y="2305050"/>
            <a:ext cx="1447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Çıkarım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914146-D6A7-483F-94CB-F63A06A77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4675" y="2857500"/>
            <a:ext cx="1447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Tek okuma yöntemi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E9D45A-B7D3-464B-8D17-629874C1F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275" y="2047875"/>
            <a:ext cx="17907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19050">
            <a:solidFill>
              <a:srgbClr val="2F6FA4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26F50F-5A65-489B-8405-8059D6521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2305050"/>
            <a:ext cx="1447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Hesap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225275-0B62-45EA-8D2F-C71BEB542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2857500"/>
            <a:ext cx="1447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Tek formül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2E6EDE-5829-4DA6-AD66-CDFE742F2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3325" y="2047875"/>
            <a:ext cx="17907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19050">
            <a:solidFill>
              <a:srgbClr val="F47B3B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80B6EC-9464-43B5-8BBE-02AD32719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4775" y="2305050"/>
            <a:ext cx="1447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Eşik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8F389E-F580-4AFE-B617-A553BD441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4775" y="2857500"/>
            <a:ext cx="1447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Tek sürümlü kural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EB92A6-A3FA-4CEC-90B8-62732B2C3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2047875"/>
            <a:ext cx="17907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19050">
            <a:solidFill>
              <a:srgbClr val="2F6FA4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91A972-DCC0-46AB-850B-9C7C5F673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9825" y="2305050"/>
            <a:ext cx="1447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Sonuç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2DB04C-DB3D-4533-92C8-B3A088A8A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9825" y="2857500"/>
            <a:ext cx="1447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Tek raporlanan gerekçe</a:t>
            </a:r>
          </a:p>
        </p:txBody>
      </p:sp>
      <p:cxnSp>
        <p:nvCxnSpPr>
          <p:cNvPr id="77" name=""/>
          <p:cNvCxnSpPr>
            <a:stCxn xmlns:a="http://schemas.openxmlformats.org/drawingml/2006/main" id="7" idx="3"/>
            <a:endCxn xmlns:a="http://schemas.openxmlformats.org/drawingml/2006/main" id="10" idx="1"/>
          </p:cNvCxnSpPr>
          <p:nvPr/>
        </p:nvCxnSpPr>
        <p:spPr>
          <a:xfrm xmlns:a="http://schemas.openxmlformats.org/drawingml/2006/main">
            <a:off x="2428875" y="2876550"/>
            <a:ext cx="5143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5D6B78"/>
            </a:solidFill>
            <a:prstDash val="solid"/>
            <a:tailEnd type="arrow" w="med" len="med"/>
          </a:ln>
        </p:spPr>
      </p:cxnSp>
      <p:cxnSp>
        <p:nvCxnSpPr>
          <p:cNvPr id="78" name=""/>
          <p:cNvCxnSpPr>
            <a:stCxn xmlns:a="http://schemas.openxmlformats.org/drawingml/2006/main" id="10" idx="3"/>
            <a:endCxn xmlns:a="http://schemas.openxmlformats.org/drawingml/2006/main" id="13" idx="1"/>
          </p:cNvCxnSpPr>
          <p:nvPr/>
        </p:nvCxnSpPr>
        <p:spPr>
          <a:xfrm xmlns:a="http://schemas.openxmlformats.org/drawingml/2006/main">
            <a:off x="4733925" y="2876550"/>
            <a:ext cx="5143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5D6B78"/>
            </a:solidFill>
            <a:prstDash val="solid"/>
            <a:tailEnd type="arrow" w="med" len="med"/>
          </a:ln>
        </p:spPr>
      </p:cxnSp>
      <p:cxnSp>
        <p:nvCxnSpPr>
          <p:cNvPr id="79" name=""/>
          <p:cNvCxnSpPr>
            <a:stCxn xmlns:a="http://schemas.openxmlformats.org/drawingml/2006/main" id="13" idx="3"/>
            <a:endCxn xmlns:a="http://schemas.openxmlformats.org/drawingml/2006/main" id="16" idx="1"/>
          </p:cNvCxnSpPr>
          <p:nvPr/>
        </p:nvCxnSpPr>
        <p:spPr>
          <a:xfrm xmlns:a="http://schemas.openxmlformats.org/drawingml/2006/main">
            <a:off x="7038975" y="2876550"/>
            <a:ext cx="5143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5D6B78"/>
            </a:solidFill>
            <a:prstDash val="solid"/>
            <a:tailEnd type="arrow" w="med" len="med"/>
          </a:ln>
        </p:spPr>
      </p:cxnSp>
      <p:cxnSp>
        <p:nvCxnSpPr>
          <p:cNvPr id="80" name=""/>
          <p:cNvCxnSpPr>
            <a:stCxn xmlns:a="http://schemas.openxmlformats.org/drawingml/2006/main" id="16" idx="3"/>
            <a:endCxn xmlns:a="http://schemas.openxmlformats.org/drawingml/2006/main" id="19" idx="1"/>
          </p:cNvCxnSpPr>
          <p:nvPr/>
        </p:nvCxnSpPr>
        <p:spPr>
          <a:xfrm xmlns:a="http://schemas.openxmlformats.org/drawingml/2006/main">
            <a:off x="9344025" y="2876550"/>
            <a:ext cx="5143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5D6B78"/>
            </a:solidFill>
            <a:prstDash val="solid"/>
            <a:tailEnd type="arrow" w="med" len="med"/>
          </a:ln>
        </p:spPr>
      </p:cxn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8B78864-934A-4DD2-A9C4-142B7271E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624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Yasaklanan davranışlar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842FCDB-D551-4AE2-B49B-32CD7C4A9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57750"/>
            <a:ext cx="5429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Eski eşiklerin paralel tutulması</a:t>
            </a:r>
          </a:p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Wrapper veya monkey-patch ile karar değiştirilmesi</a:t>
            </a:r>
          </a:p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Import sırasına bağlı sonuç</a:t>
            </a:r>
          </a:p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Aynı kavram için birden fazla rapor alanı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1333D04-6F25-4528-8EE1-7F01F7703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4438650"/>
            <a:ext cx="430530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AF7F0"/>
          </a:solidFill>
          <a:ln xmlns:a="http://schemas.openxmlformats.org/drawingml/2006/main" w="19050">
            <a:solidFill>
              <a:srgbClr val="27855C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42E7205-E0D8-4311-AF1D-A2730B798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4657725"/>
            <a:ext cx="3581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27855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27855C"/>
                </a:solidFill>
                <a:latin typeface="DejaVu Sans"/>
                <a:ea typeface="DejaVu Sans"/>
                <a:cs typeface="DejaVu Sans"/>
              </a:rPr>
              <a:t>Klinik kazanç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835A545-0DA1-4413-9A98-18EDC1215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114925"/>
            <a:ext cx="34671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Aynı veri ve aynı sürüm, aynı kararı üretir. Sonucun nedeni geriye doğru izlenebilir.</a:t>
            </a:r>
          </a:p>
        </p:txBody>
      </p:sp>
    </p:spTree>
    <p:extLst>
      <p:ext uri="{BB962C8B-B14F-4D97-AF65-F5344CB8AC3E}">
        <p14:creationId xmlns:p14="http://schemas.microsoft.com/office/powerpoint/2010/main" val="56899550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DF895E-2D5B-4457-98D7-E53402A5E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9D2035-C6C8-4972-9AD0-0398C3C54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Bağımsız risk kanalları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05A093-5610-4DB6-8E31-D3E156D45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Bir kanalın normal olması diğerindeki durdurucu bulguyu geçersiz kılmaz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10B1CE-809B-4C7A-88D5-5E9666A7F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49A3B5-C161-4254-95A5-A3644874F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7E30B1-96F5-4DB6-ACB8-0F038DC49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Hekimler için klinik tanıtım</a:t>
            </a:r>
          </a:p>
        </p:txBody>
      </p:sp>
      <p:graphicFrame>
        <p:nvGraphicFramePr>
          <p:cNvPr id="17" name=""/>
          <p:cNvGraphicFramePr/>
          <p:nvPr/>
        </p:nvGraphicFramePr>
        <p:xfrm>
          <a:off xmlns:a="http://schemas.openxmlformats.org/drawingml/2006/main" x="609600" y="1562100"/>
          <a:ext xmlns:a="http://schemas.openxmlformats.org/drawingml/2006/main" cx="10972800" cy="3857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809750"/>
                <a:gridCol w="4762500"/>
                <a:gridCol w="4400550"/>
              </a:tblGrid>
              <a:tr h="642938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Kanal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Temel soru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Sonuç etkisi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ERSS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Klasik LASIK risk profili nasıl?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Puan ve topografi sınıfı görünür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Final BAD-D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Tomografik sapma var mı?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Bağımsız normal, şüpheli veya anormal sınıf</a:t>
                      </a:r>
                    </a:p>
                  </a:txBody>
                  <a:tcPr marL="95250" marR="95250" marT="57150" marB="57150"/>
                </a:tc>
              </a:tr>
              <a:tr h="64293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NICE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Tanımlı tomografik bileşenlerde birikimli risk var mı?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Kendi puanı ve bileşen denetimi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PS3</a:t>
                      </a:r>
                    </a:p>
                  </a:txBody>
                  <a:tcPr marL="95250" marR="95250" marT="57150" marB="57150">
                    <a:solidFill>
                      <a:srgbClr val="FFF1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Risk belirli prosedürlerde farklı mı?</a:t>
                      </a:r>
                    </a:p>
                  </a:txBody>
                  <a:tcPr marL="95250" marR="95250" marT="57150" marB="57150">
                    <a:solidFill>
                      <a:srgbClr val="FFF1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LASIK, PRK ve SMILE sonucu ayrılabilir</a:t>
                      </a:r>
                    </a:p>
                  </a:txBody>
                  <a:tcPr marL="95250" marR="95250" marT="57150" marB="57150">
                    <a:solidFill>
                      <a:srgbClr val="FFF1E8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Doku güvenliği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Plan yeterli stromal rezerv bırakıyor mu?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Skorlardan bağımsız güvenlik kapısı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F2C1EC-B36D-4E44-A75B-DDB2D5DC8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772150"/>
            <a:ext cx="693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CER-AI tek bir opak toplam skor üretmez</a:t>
            </a:r>
          </a:p>
        </p:txBody>
      </p:sp>
    </p:spTree>
    <p:extLst>
      <p:ext uri="{BB962C8B-B14F-4D97-AF65-F5344CB8AC3E}">
        <p14:creationId xmlns:p14="http://schemas.microsoft.com/office/powerpoint/2010/main" val="2873701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F2E51F-8AD8-4114-8AF5-8CA4CCE3B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B277CE-8257-4789-86A6-EA54BE102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Randleman ERSS kanalı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286FF9-3BFB-4278-B49C-B4D24C1C1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LASIK için klasik risk profili, CER-AI içinde bağımsız tutulur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2B3D4D-7FC1-486A-870B-0DF5CD6C7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3324F4-4251-4615-AD40-CFCE73521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B410DD-6829-4A6D-A08D-A8730D6EB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Hekimler için klinik tanıtım</a:t>
            </a:r>
          </a:p>
        </p:txBody>
      </p:sp>
      <p:graphicFrame>
        <p:nvGraphicFramePr>
          <p:cNvPr id="22" name=""/>
          <p:cNvGraphicFramePr/>
          <p:nvPr/>
        </p:nvGraphicFramePr>
        <p:xfrm>
          <a:off xmlns:a="http://schemas.openxmlformats.org/drawingml/2006/main" x="704850" y="1581150"/>
          <a:ext xmlns:a="http://schemas.openxmlformats.org/drawingml/2006/main" cx="7239000" cy="3695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286000"/>
                <a:gridCol w="4953000"/>
              </a:tblGrid>
              <a:tr h="61595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Bileşen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CER-AI kaynağı / kuralı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</a:tr>
              <a:tr h="6159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Anterior topografi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4-MAPS anterior curvature veya doğrulanmış I-S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6159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RSB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En ince CCT − flep − maksimum ablasyon</a:t>
                      </a:r>
                    </a:p>
                  </a:txBody>
                  <a:tcPr marL="95250" marR="95250" marT="57150" marB="57150"/>
                </a:tc>
              </a:tr>
              <a:tr h="6159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Yaş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 = 3; 19–20 = 2; ≥21 = 0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6159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CCT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&lt;480 STOP; 481–509 = 2; 510–511 = 1; ≥511 = 0</a:t>
                      </a:r>
                    </a:p>
                  </a:txBody>
                  <a:tcPr marL="95250" marR="95250" marT="57150" marB="57150"/>
                </a:tc>
              </a:tr>
              <a:tr h="6159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Manifest MRSE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Manifest sfer + silindir / 2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11B757-8AC2-4175-B885-75E2879E1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1676400"/>
            <a:ext cx="2781300" cy="2990850"/>
          </a:xfrm>
          <a:prstGeom xmlns:a="http://schemas.openxmlformats.org/drawingml/2006/main" prst="roundRect">
            <a:avLst>
              <a:gd name="adj" fmla="val 2740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14288">
            <a:solidFill>
              <a:srgbClr val="CED9E2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056817-D1F1-4160-A203-AE45C56A3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19240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ERSS sonucu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3521C3-001D-43C6-AA57-123252C25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543175"/>
            <a:ext cx="19050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2785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0–2  PASS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E3A107-34B5-407D-B68B-BC1DAF648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086100"/>
            <a:ext cx="19050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D88C1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  CAUTION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CDA1B1-88E5-4EAA-9553-353230062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629025"/>
            <a:ext cx="19050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C83F49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≥4  STOP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C414F7-70F8-4035-A696-6CE239EEC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933950"/>
            <a:ext cx="30861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C83F4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C83F49"/>
                </a:solidFill>
                <a:latin typeface="DejaVu Sans"/>
                <a:ea typeface="DejaVu Sans"/>
                <a:cs typeface="DejaVu Sans"/>
              </a:rPr>
              <a:t>BAD-D veya NICE, ERSS topografi puanının yerine geçmez</a:t>
            </a:r>
          </a:p>
        </p:txBody>
      </p:sp>
    </p:spTree>
    <p:extLst>
      <p:ext uri="{BB962C8B-B14F-4D97-AF65-F5344CB8AC3E}">
        <p14:creationId xmlns:p14="http://schemas.microsoft.com/office/powerpoint/2010/main" val="106871583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D0CFE6-64A5-4529-B1B4-7D90473CB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D8CB9B-6CD5-422C-B25E-1ED061060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Final BAD-D ve NICE kanalları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665337-CBED-4FB2-96EC-E950AD1DA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F5B476-7F64-4381-9997-7A2749B42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2C1A4A-F9AF-4162-A56B-7C39C38FB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Hekimler için klinik tanıtım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6F44A3-506E-402E-9A64-EB532DADA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71625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Final BAD-D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26E3B6-2BD7-4F6A-A0CD-CCA3FCA96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57400"/>
            <a:ext cx="4762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Yetkili değer BAD Display içindeki Final BAD-D sonucudur. Alt bileşenler destekleyici bağlam sağlar.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FA311C-B3A8-4820-A515-6B74D6420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48000"/>
            <a:ext cx="14287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2785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NORMAL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359C08-9165-4CC3-B22F-AD820F438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3048000"/>
            <a:ext cx="14287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D88C1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ŞÜPHELİ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118943-2819-466C-A486-6BC1422EE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3048000"/>
            <a:ext cx="14287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C83F49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ANORMAL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8FC61A-D07D-402A-97C1-201A6251E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33800"/>
            <a:ext cx="44958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Rapor, sayısal değeri ve uygulamanın sürümlü sınıfını birlikte gösterir. Deployed sürümdeki eşik, klinik kullanım öncesi doğrulanır.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F958AC-2C2A-487F-92A6-7C63D0CCA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524000"/>
            <a:ext cx="9525" cy="40481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ED9E2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28B085-267F-4AA3-B739-866E5B6DA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571625"/>
            <a:ext cx="4667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CER-AI uyarlanmış NICE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F25786-5550-4918-85F4-17C0A91E9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57400"/>
            <a:ext cx="48196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K2, pakimetri, arka elevasyon ve I-S gibi tanımlı girdileri ayrı bileşenler halinde denetler.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1E4019-6353-4218-A3D5-A9F142467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048000"/>
            <a:ext cx="27241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2785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  EK ESKALASYON YOK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099C4C-79E7-417E-B3E1-97266B4D4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571875"/>
            <a:ext cx="20955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D88C1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5–8  CAUTION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BF12D4-DEC4-450B-A18D-E70BADBAA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571875"/>
            <a:ext cx="20955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C83F49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≥9  STOP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46D608-C8F9-4652-AF07-A139D74FA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14800"/>
            <a:ext cx="45148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NICE 4 tek başına cerrahi güvenliği kanıtlamaz. Diğer kanallar ve doku güvenliği bağımsız kalır.</a:t>
            </a:r>
          </a:p>
        </p:txBody>
      </p:sp>
    </p:spTree>
    <p:extLst>
      <p:ext uri="{BB962C8B-B14F-4D97-AF65-F5344CB8AC3E}">
        <p14:creationId xmlns:p14="http://schemas.microsoft.com/office/powerpoint/2010/main" val="82963612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15BA45-FF75-4674-A8F9-85B8EB49F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E00C26-9432-440E-9C01-1DE29BBE6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PS3: prosedüre duyarlı risk kanalı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893603-D7B2-446A-BC9F-7F982DA5B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09061F-C79A-46A0-8D27-1BB42217C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495ABD-63E5-4792-B650-20666B147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Hekimler için klinik tanıtım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A88076-5C55-4DA6-B484-F1E2D0D5F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PS3, aynı korneada LASIK ve yüzey ablasyonu için farklı sonuç üretebilen bulguları görünür kılar</a:t>
            </a:r>
          </a:p>
        </p:txBody>
      </p:sp>
      <p:graphicFrame>
        <p:nvGraphicFramePr>
          <p:cNvPr id="18" name=""/>
          <p:cNvGraphicFramePr/>
          <p:nvPr/>
        </p:nvGraphicFramePr>
        <p:xfrm>
          <a:off xmlns:a="http://schemas.openxmlformats.org/drawingml/2006/main" x="628650" y="2381250"/>
          <a:ext xmlns:a="http://schemas.openxmlformats.org/drawingml/2006/main" cx="10953750" cy="2857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8191500"/>
              </a:tblGrid>
              <a:tr h="5715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Alan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Kanonik yorum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I-S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−1.00 ila −0.50 ABT; −0.50 ila +0.50 normal; +1.01 ila +1.39 inferior steepening; ≥+1.40 KCN suspect STOP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SRAX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Yalnız 4-MAPS anterior curvature üzerindeki Axis steep; &gt;20° skewed</a:t>
                      </a:r>
                    </a:p>
                  </a:txBody>
                  <a:tcPr marL="95250" marR="95250" marT="57150" marB="57150"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Manifest aks karşılaştırması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Plus-cylinder transpoze aksı kullanılır; yalnız manifest astigmatizma ≥3.00 D ise aktiftir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Cerrah değiştiricileri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Göz ovalama ve aile öyküsü CAUTION; kollajen/bağ dokusu hastalığı STOP/DEFER</a:t>
                      </a:r>
                    </a:p>
                  </a:txBody>
                  <a:tcPr marL="95250" marR="95250" marT="57150" marB="57150"/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4EECB8-AAE3-4D37-926A-8D6325315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5467350"/>
            <a:ext cx="883920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14288">
            <a:solidFill>
              <a:srgbClr val="F47B3B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9C2D31-7560-4F26-8805-7A2D8462D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4525" y="5581650"/>
            <a:ext cx="83629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47B3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47B3B"/>
                </a:solidFill>
                <a:latin typeface="DejaVu Sans"/>
                <a:ea typeface="DejaVu Sans"/>
                <a:cs typeface="DejaVu Sans"/>
              </a:rPr>
              <a:t>Bir PS3 caution bulgusu, LASIK’i erteleyip PRK’yi cerrah değerlendirmesine açık bırakabilir</a:t>
            </a:r>
          </a:p>
        </p:txBody>
      </p:sp>
    </p:spTree>
    <p:extLst>
      <p:ext uri="{BB962C8B-B14F-4D97-AF65-F5344CB8AC3E}">
        <p14:creationId xmlns:p14="http://schemas.microsoft.com/office/powerpoint/2010/main" val="61661934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8F88DB-1C6D-4D08-82C8-6D35FB32E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ABCF9A-E428-41BB-9F4A-8B19DEAE9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PS3 risk düzeyi ve prosedür kararı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23AB6D-EBD0-41CF-B636-B3907A0ED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Bulgular önce risk düzeyine, ardından prosedür uygunluğuna çevrilir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CF7F92-6CB7-4E8C-9D14-E95789CBB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2204C8-3C47-480A-91E9-E1C175128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35B791-7E92-40FC-A21B-5A422BA81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Hekimler için klinik tanıtım</a:t>
            </a:r>
          </a:p>
        </p:txBody>
      </p:sp>
      <p:graphicFrame>
        <p:nvGraphicFramePr>
          <p:cNvPr id="28" name=""/>
          <p:cNvGraphicFramePr/>
          <p:nvPr/>
        </p:nvGraphicFramePr>
        <p:xfrm>
          <a:off xmlns:a="http://schemas.openxmlformats.org/drawingml/2006/main" x="552450" y="1504950"/>
          <a:ext xmlns:a="http://schemas.openxmlformats.org/drawingml/2006/main" cx="6858000" cy="3695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809750"/>
                <a:gridCol w="1428750"/>
                <a:gridCol w="2190750"/>
                <a:gridCol w="1428750"/>
              </a:tblGrid>
              <a:tr h="527957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PS3 alanı</a:t>
                      </a:r>
                    </a:p>
                  </a:txBody>
                  <a:tcPr marL="66675" marR="66675" marT="47625" marB="4762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Normal</a:t>
                      </a:r>
                    </a:p>
                  </a:txBody>
                  <a:tcPr marL="66675" marR="66675" marT="47625" marB="4762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Orta</a:t>
                      </a:r>
                    </a:p>
                  </a:txBody>
                  <a:tcPr marL="66675" marR="66675" marT="47625" marB="4762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Yüksek</a:t>
                      </a:r>
                    </a:p>
                  </a:txBody>
                  <a:tcPr marL="66675" marR="66675" marT="47625" marB="47625">
                    <a:solidFill>
                      <a:srgbClr val="0B1F33"/>
                    </a:solidFill>
                  </a:tcPr>
                </a:tc>
              </a:tr>
              <a:tr h="527957"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Km</a:t>
                      </a:r>
                    </a:p>
                  </a:txBody>
                  <a:tcPr marL="66675" marR="66675" marT="47625" marB="47625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&lt;48 D</a:t>
                      </a:r>
                    </a:p>
                  </a:txBody>
                  <a:tcPr marL="66675" marR="66675" marT="47625" marB="47625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48-50 D</a:t>
                      </a:r>
                    </a:p>
                  </a:txBody>
                  <a:tcPr marL="66675" marR="66675" marT="47625" marB="47625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&gt;50 D</a:t>
                      </a:r>
                    </a:p>
                  </a:txBody>
                  <a:tcPr marL="66675" marR="66675" marT="47625" marB="47625">
                    <a:solidFill>
                      <a:srgbClr val="F5F8FA"/>
                    </a:solidFill>
                  </a:tcPr>
                </a:tc>
              </a:tr>
              <a:tr h="527957"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En ince CCT</a:t>
                      </a:r>
                    </a:p>
                  </a:txBody>
                  <a:tcPr marL="66675" marR="66675" marT="47625" marB="47625"/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&gt;500 µm</a:t>
                      </a:r>
                    </a:p>
                  </a:txBody>
                  <a:tcPr marL="66675" marR="66675" marT="47625" marB="47625"/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470-500 µm</a:t>
                      </a:r>
                    </a:p>
                  </a:txBody>
                  <a:tcPr marL="66675" marR="66675" marT="47625" marB="47625"/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&lt;470 µm</a:t>
                      </a:r>
                    </a:p>
                  </a:txBody>
                  <a:tcPr marL="66675" marR="66675" marT="47625" marB="47625"/>
                </a:tc>
              </a:tr>
              <a:tr h="527957"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PPI Avg</a:t>
                      </a:r>
                    </a:p>
                  </a:txBody>
                  <a:tcPr marL="66675" marR="66675" marT="47625" marB="47625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≤1.20</a:t>
                      </a:r>
                    </a:p>
                  </a:txBody>
                  <a:tcPr marL="66675" marR="66675" marT="47625" marB="47625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&gt;1.20</a:t>
                      </a:r>
                    </a:p>
                  </a:txBody>
                  <a:tcPr marL="66675" marR="66675" marT="47625" marB="47625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-</a:t>
                      </a:r>
                    </a:p>
                  </a:txBody>
                  <a:tcPr marL="66675" marR="66675" marT="47625" marB="47625">
                    <a:solidFill>
                      <a:srgbClr val="F5F8FA"/>
                    </a:solidFill>
                  </a:tcPr>
                </a:tc>
              </a:tr>
              <a:tr h="527957"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Astigmatizma / aks</a:t>
                      </a:r>
                    </a:p>
                  </a:txBody>
                  <a:tcPr marL="66675" marR="66675" marT="47625" marB="47625"/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Eşik aşımı yok</a:t>
                      </a:r>
                    </a:p>
                  </a:txBody>
                  <a:tcPr marL="66675" marR="66675" marT="47625" marB="47625"/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&gt;1.00 D veya aks farkı &gt;10°</a:t>
                      </a:r>
                    </a:p>
                  </a:txBody>
                  <a:tcPr marL="66675" marR="66675" marT="47625" marB="47625"/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-</a:t>
                      </a:r>
                    </a:p>
                  </a:txBody>
                  <a:tcPr marL="66675" marR="66675" marT="47625" marB="47625"/>
                </a:tc>
              </a:tr>
              <a:tr h="527957"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SRAX</a:t>
                      </a:r>
                    </a:p>
                  </a:txBody>
                  <a:tcPr marL="66675" marR="66675" marT="47625" marB="47625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≤20°</a:t>
                      </a:r>
                    </a:p>
                  </a:txBody>
                  <a:tcPr marL="66675" marR="66675" marT="47625" marB="47625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-</a:t>
                      </a:r>
                    </a:p>
                  </a:txBody>
                  <a:tcPr marL="66675" marR="66675" marT="47625" marB="47625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&gt;20°</a:t>
                      </a:r>
                    </a:p>
                  </a:txBody>
                  <a:tcPr marL="66675" marR="66675" marT="47625" marB="47625">
                    <a:solidFill>
                      <a:srgbClr val="F5F8FA"/>
                    </a:solidFill>
                  </a:tcPr>
                </a:tc>
              </a:tr>
              <a:tr h="527957"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Gözler arası asimetri</a:t>
                      </a:r>
                    </a:p>
                  </a:txBody>
                  <a:tcPr marL="66675" marR="66675" marT="47625" marB="47625"/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0-3 ölçüt</a:t>
                      </a:r>
                    </a:p>
                  </a:txBody>
                  <a:tcPr marL="66675" marR="66675" marT="47625" marB="47625"/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 ölçüt</a:t>
                      </a:r>
                    </a:p>
                  </a:txBody>
                  <a:tcPr marL="66675" marR="66675" marT="47625" marB="47625"/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 ölçüt</a:t>
                      </a:r>
                    </a:p>
                  </a:txBody>
                  <a:tcPr marL="66675" marR="66675" marT="47625" marB="47625"/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9FFFCB-DD4A-46B6-BE2C-76FED47EE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150495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Bileşik PS3 sonucu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FFFD00-18C7-4172-B616-37BAF2C6D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000250"/>
            <a:ext cx="3333750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EAF7F0"/>
          </a:solidFill>
          <a:ln xmlns:a="http://schemas.openxmlformats.org/drawingml/2006/main" w="19050">
            <a:solidFill>
              <a:srgbClr val="27855C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8F3B84-6C87-406A-8304-B841CF350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13360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27855C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7855C"/>
                </a:solidFill>
                <a:latin typeface="DejaVu Sans"/>
                <a:ea typeface="DejaVu Sans"/>
                <a:cs typeface="DejaVu Sans"/>
              </a:rPr>
              <a:t>NORMAL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22864A-63F8-483A-BCC9-7CC4585C6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400300"/>
            <a:ext cx="2838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0 orta, 0 yüksek</a:t>
            </a:r>
          </a:p>
          <a:p xmlns:a="http://schemas.openxmlformats.org/drawingml/2006/main">
            <a:pPr>
              <a:buNone/>
              <a:def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LASIK + PRK + SMILE açık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2BAEDD-736E-4F5C-BA2C-7EEE505E1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009900"/>
            <a:ext cx="3333750" cy="933450"/>
          </a:xfrm>
          <a:prstGeom xmlns:a="http://schemas.openxmlformats.org/drawingml/2006/main" prst="roundRect">
            <a:avLst>
              <a:gd name="adj" fmla="val 8163"/>
            </a:avLst>
          </a:prstGeom>
          <a:solidFill xmlns:a="http://schemas.openxmlformats.org/drawingml/2006/main">
            <a:srgbClr val="FFF6DF"/>
          </a:solidFill>
          <a:ln xmlns:a="http://schemas.openxmlformats.org/drawingml/2006/main" w="19050">
            <a:solidFill>
              <a:srgbClr val="D88C14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3B556C-0E0A-4330-AB66-CE45E4F82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133725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D88C14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D88C14"/>
                </a:solidFill>
                <a:latin typeface="DejaVu Sans"/>
                <a:ea typeface="DejaVu Sans"/>
                <a:cs typeface="DejaVu Sans"/>
              </a:rPr>
              <a:t>ORTA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950FC3-08FB-4A48-AC35-35F599E55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400425"/>
            <a:ext cx="28384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1 orta, 0 yüksek</a:t>
            </a:r>
          </a:p>
          <a:p xmlns:a="http://schemas.openxmlformats.org/drawingml/2006/main">
            <a:pPr>
              <a:buNone/>
              <a:def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LASIK DEFER</a:t>
            </a:r>
          </a:p>
          <a:p xmlns:a="http://schemas.openxmlformats.org/drawingml/2006/main">
            <a:pPr>
              <a:buNone/>
              <a:def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PRK + SMILE açık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456FCA-D48A-40E8-9F10-1DF9DA4D9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133850"/>
            <a:ext cx="3333750" cy="9525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DECEF"/>
          </a:solidFill>
          <a:ln xmlns:a="http://schemas.openxmlformats.org/drawingml/2006/main" w="19050">
            <a:solidFill>
              <a:srgbClr val="C83F49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791544-98AF-41CA-A987-908529753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257675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C83F49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C83F49"/>
                </a:solidFill>
                <a:latin typeface="DejaVu Sans"/>
                <a:ea typeface="DejaVu Sans"/>
                <a:cs typeface="DejaVu Sans"/>
              </a:rPr>
              <a:t>YÜKSEK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0FDDEC-895B-4E30-AA43-210BC7A38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552950"/>
            <a:ext cx="2838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≥2 orta veya ≥1 yüksek</a:t>
            </a:r>
          </a:p>
          <a:p xmlns:a="http://schemas.openxmlformats.org/drawingml/2006/main">
            <a:pPr>
              <a:buNone/>
              <a:def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LASIK + PRK + SMILE DEFER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8EE6AB-CEC6-4A27-A8A8-A94E15F41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5505450"/>
            <a:ext cx="963930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DECEF"/>
          </a:solidFill>
          <a:ln xmlns:a="http://schemas.openxmlformats.org/drawingml/2006/main" w="14288">
            <a:solidFill>
              <a:srgbClr val="C83F49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126C7F-661B-4D00-8A2A-CCD1DA0E1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619750"/>
            <a:ext cx="904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C83F4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C83F49"/>
                </a:solidFill>
                <a:latin typeface="DejaVu Sans"/>
                <a:ea typeface="DejaVu Sans"/>
                <a:cs typeface="DejaVu Sans"/>
              </a:rPr>
              <a:t>PS3 sonucu ne olursa olsun, en ince CCT &lt;480 µm bağımsız hard stop oluşturur</a:t>
            </a:r>
          </a:p>
        </p:txBody>
      </p:sp>
    </p:spTree>
    <p:extLst>
      <p:ext uri="{BB962C8B-B14F-4D97-AF65-F5344CB8AC3E}">
        <p14:creationId xmlns:p14="http://schemas.microsoft.com/office/powerpoint/2010/main" val="68742668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612BB6-17B7-4470-BF2B-47CA1C278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DAED17-72ED-4FD8-882F-F21352FB5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Doku güvenliği hesapları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DDD690-C851-4FA1-AE48-F74973BBC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Hesaplar göz ve prosedür bazında yapılır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AB6A0C-74CA-4923-BBC0-67BC8FAE2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F2F6CD-2033-4E60-8E82-8F6F19AA6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DDA40C-24C5-4784-ABA7-A84F8F881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Hekimler için klinik tanıtım</a:t>
            </a:r>
          </a:p>
        </p:txBody>
      </p:sp>
      <p:graphicFrame>
        <p:nvGraphicFramePr>
          <p:cNvPr id="18" name=""/>
          <p:cNvGraphicFramePr/>
          <p:nvPr/>
        </p:nvGraphicFramePr>
        <p:xfrm>
          <a:off xmlns:a="http://schemas.openxmlformats.org/drawingml/2006/main" x="628650" y="1600200"/>
          <a:ext xmlns:a="http://schemas.openxmlformats.org/drawingml/2006/main" cx="10953750" cy="3238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76500"/>
                <a:gridCol w="5143500"/>
                <a:gridCol w="3333750"/>
              </a:tblGrid>
              <a:tr h="53975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Hesap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Formül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CER-AI sınırı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</a:tr>
              <a:tr h="5397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LASIK RSB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CCT − flep − ablasyon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&lt;300 µm STOP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5397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PRK RST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CCT − 50 µm epitel − ablasyon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&lt;310 µm STOP</a:t>
                      </a:r>
                    </a:p>
                  </a:txBody>
                  <a:tcPr marL="95250" marR="95250" marT="57150" marB="57150"/>
                </a:tc>
              </a:tr>
              <a:tr h="5397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LASIK PTA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(flep + ablasyon) / CCT × 100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≥40% FAIL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</a:tr>
              <a:tr h="5397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PRK PTA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(50 µm + ablasyon) / CCT × 100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≥40% FAIL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</a:tr>
              <a:tr h="5397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Postop Km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Preop Km + 0.8 × intended MRSE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36–48 D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FA8762-D096-436F-8942-9D47EEA4C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86375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Ablasyon tahmini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03F41D-80B7-4579-86C6-77729E1D4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276850"/>
            <a:ext cx="80200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Alcon EX500 için OZ 6.0 / 6.5 / 7.0 mm değerlerinde sırasıyla 12 / 15 / 16.33 µm/D kullanılır. Gerçek lazer planı varsa o değer tercih edilir.</a:t>
            </a:r>
          </a:p>
        </p:txBody>
      </p:sp>
    </p:spTree>
    <p:extLst>
      <p:ext uri="{BB962C8B-B14F-4D97-AF65-F5344CB8AC3E}">
        <p14:creationId xmlns:p14="http://schemas.microsoft.com/office/powerpoint/2010/main" val="66154453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0921FA-C936-4FD6-BF77-AC420818F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E0F3F8-4ADF-4949-98D4-8A9AE67A6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Hard stop ve prosedür kısıtları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0351F6-8398-41D7-B30C-F4A9C02BF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41100A-05F1-4566-9E25-188427EB5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8DDBB6-30DD-44EB-95E1-CF08B1CAF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Hekimler için klinik tanıtım</a:t>
            </a:r>
          </a:p>
        </p:txBody>
      </p:sp>
      <p:graphicFrame>
        <p:nvGraphicFramePr>
          <p:cNvPr id="15" name=""/>
          <p:cNvGraphicFramePr/>
          <p:nvPr/>
        </p:nvGraphicFramePr>
        <p:xfrm>
          <a:off xmlns:a="http://schemas.openxmlformats.org/drawingml/2006/main" x="590550" y="1466850"/>
          <a:ext xmlns:a="http://schemas.openxmlformats.org/drawingml/2006/main" cx="11010900" cy="41719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857500"/>
                <a:gridCol w="4572000"/>
                <a:gridCol w="3581400"/>
              </a:tblGrid>
              <a:tr h="46355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Kural</a:t>
                      </a:r>
                    </a:p>
                  </a:txBody>
                  <a:tcPr marL="95250" marR="95250" marT="66675" marB="66675">
                    <a:solidFill>
                      <a:srgbClr val="C83F4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Sınır</a:t>
                      </a:r>
                    </a:p>
                  </a:txBody>
                  <a:tcPr marL="95250" marR="95250" marT="66675" marB="66675">
                    <a:solidFill>
                      <a:srgbClr val="C83F4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Sonuç</a:t>
                      </a:r>
                    </a:p>
                  </a:txBody>
                  <a:tcPr marL="95250" marR="95250" marT="66675" marB="66675">
                    <a:solidFill>
                      <a:srgbClr val="C83F49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En ince CCT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&lt;480 µm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STOP/DEFER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LASIK RSB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&lt;300 µm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LASIK STOP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PRK RST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&lt;310 µm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PRK STOP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PTA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≥40%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Plan FAIL; B ve C denenir, sürerse STOP/DEFER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Tedavi aralığı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Miyopi &gt;10.00 D veya hipermetropi &gt;+6.00 D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STOP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Postop Km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36 D altı veya 48 D üstü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STOP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Önceki refraktif cerrahi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PRK, LASIK veya SMILE öyküsü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Virgin motoru bloke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Bağ dokusu hastalığı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Kollajen/bağ dokusu hastalığı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STOP/DEFER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772D3C-8CF8-4120-A12F-F6787A177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791200"/>
            <a:ext cx="9925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C83F4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C83F49"/>
                </a:solidFill>
                <a:latin typeface="DejaVu Sans"/>
                <a:ea typeface="DejaVu Sans"/>
                <a:cs typeface="DejaVu Sans"/>
              </a:rPr>
              <a:t>Sınır değeri ile altındaki değer aynı değildir: 480 µm CCT tek başına STOP oluşturmaz</a:t>
            </a:r>
          </a:p>
        </p:txBody>
      </p:sp>
    </p:spTree>
    <p:extLst>
      <p:ext uri="{BB962C8B-B14F-4D97-AF65-F5344CB8AC3E}">
        <p14:creationId xmlns:p14="http://schemas.microsoft.com/office/powerpoint/2010/main" val="39467652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D0D436-2F76-4A8E-ACCC-69EB25C2F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4345BD-8E9E-4759-9E73-951B35052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Plan A, B ve C ile güvenli plan arama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1F9B5D-CDC5-4104-9A3F-AD70D8479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199F9E-D034-4DB7-93D3-F57BEC942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349F6C-D6D8-4BD1-9F13-7BF73530C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Hekimler için klinik tanıtım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196CB0-E224-44F3-A4F4-24C80B40E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676400"/>
            <a:ext cx="260985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19050">
            <a:solidFill>
              <a:srgbClr val="2F6FA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52EABE-4156-488B-9EE7-1EE788543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1676400"/>
            <a:ext cx="260985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19050">
            <a:solidFill>
              <a:srgbClr val="F47B3B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370F3C-73A9-47CD-94BE-E09E13968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676400"/>
            <a:ext cx="260985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EAF7F0"/>
          </a:solidFill>
          <a:ln xmlns:a="http://schemas.openxmlformats.org/drawingml/2006/main" w="19050">
            <a:solidFill>
              <a:srgbClr val="27855C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95E311-7097-49C9-A184-F277104B0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971675"/>
            <a:ext cx="1885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2F6FA4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F6FA4"/>
                </a:solidFill>
                <a:latin typeface="DejaVu Sans"/>
                <a:ea typeface="DejaVu Sans"/>
                <a:cs typeface="DejaVu Sans"/>
              </a:rPr>
              <a:t>Plan 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2AEEF9-C17D-4E4D-86CC-D4A912C64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47950"/>
            <a:ext cx="21145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İstenen başlangıç planı</a:t>
            </a:r>
          </a:p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Tüm güvenlik kapıları geçerse seçilir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D864DE-D34D-48E8-888A-40C2D70E4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1971675"/>
            <a:ext cx="1885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47B3B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47B3B"/>
                </a:solidFill>
                <a:latin typeface="DejaVu Sans"/>
                <a:ea typeface="DejaVu Sans"/>
                <a:cs typeface="DejaVu Sans"/>
              </a:rPr>
              <a:t>Plan 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111612-0AF2-4EC3-8282-165B88643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647950"/>
            <a:ext cx="21145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Daha koruyucu parametreler</a:t>
            </a:r>
          </a:p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A başarısızsa otomatik denenir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F59D66-9366-4306-A5F5-02FCD5710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1971675"/>
            <a:ext cx="1885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27855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7855C"/>
                </a:solidFill>
                <a:latin typeface="DejaVu Sans"/>
                <a:ea typeface="DejaVu Sans"/>
                <a:cs typeface="DejaVu Sans"/>
              </a:rPr>
              <a:t>Plan 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8697AF-C943-4968-9CFA-D84C3AEAC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647950"/>
            <a:ext cx="21145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Son güvenli alternatif</a:t>
            </a:r>
          </a:p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C de geçmezse STOP/DEFER</a:t>
            </a:r>
          </a:p>
        </p:txBody>
      </p:sp>
      <p:cxnSp>
        <p:nvCxnSpPr>
          <p:cNvPr id="49" name=""/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3314700" y="2724150"/>
            <a:ext cx="14668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5D6B78"/>
            </a:solidFill>
            <a:prstDash val="solid"/>
            <a:tailEnd type="arrow" w="med" len="med"/>
          </a:ln>
        </p:spPr>
      </p:cxnSp>
      <p:cxnSp>
        <p:nvCxnSpPr>
          <p:cNvPr id="50" name=""/>
          <p:cNvCxnSpPr>
            <a:stCxn xmlns:a="http://schemas.openxmlformats.org/drawingml/2006/main" id="7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7391400" y="2724150"/>
            <a:ext cx="14668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5D6B78"/>
            </a:solidFill>
            <a:prstDash val="solid"/>
            <a:tailEnd type="arrow" w="med" len="med"/>
          </a:ln>
        </p:spPr>
      </p:cxn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0C9DEB-2908-4650-B1B3-98F09EDA8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67200"/>
            <a:ext cx="428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ML7 menteşe planlaması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08840E-E9EE-47DA-BB9E-27C0088CA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62500"/>
            <a:ext cx="10763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ΔK ≥4 D ise menteşe dik meridyene dik planlanır. Dikey dik meridyen için superior, yatay dik meridyen için temporal veya nazal seçenek değerlendirilir. Anatomi superior menteşeyi engellerse temporal/nazal ve +10 blade seçeneği, PTA ve RSB uygunsa cerrah tarafından değerlendirilebilir.</a:t>
            </a:r>
          </a:p>
        </p:txBody>
      </p:sp>
    </p:spTree>
    <p:extLst>
      <p:ext uri="{BB962C8B-B14F-4D97-AF65-F5344CB8AC3E}">
        <p14:creationId xmlns:p14="http://schemas.microsoft.com/office/powerpoint/2010/main" val="178542254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52E5D0-C286-4056-92D7-019DBF026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0550BE-1FD3-494B-A61B-F8D1BC3A4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Nihai sınıflandırma mantığı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EFB7FF-69AD-428D-8AA2-62D330CCA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Önce hard stop, sonra bağımsız kanallardaki caution sayısı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6B784A-EEB0-48E9-81FF-63AC5BE79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5B104A-5F9F-482E-AA32-08A596196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01ECB8-588D-49FB-B672-409FDA326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Hekimler için klinik tanıtım</a:t>
            </a:r>
          </a:p>
        </p:txBody>
      </p:sp>
      <p:graphicFrame>
        <p:nvGraphicFramePr>
          <p:cNvPr id="18" name=""/>
          <p:cNvGraphicFramePr/>
          <p:nvPr/>
        </p:nvGraphicFramePr>
        <p:xfrm>
          <a:off xmlns:a="http://schemas.openxmlformats.org/drawingml/2006/main" x="666750" y="1695450"/>
          <a:ext xmlns:a="http://schemas.openxmlformats.org/drawingml/2006/main" cx="10858500" cy="2857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67000"/>
                <a:gridCol w="5905500"/>
                <a:gridCol w="2286000"/>
              </a:tblGrid>
              <a:tr h="5715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Durum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Kural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Rapor rengi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PASS</a:t>
                      </a:r>
                    </a:p>
                  </a:txBody>
                  <a:tcPr marL="95250" marR="95250" marT="57150" marB="57150">
                    <a:solidFill>
                      <a:srgbClr val="EAF7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Caution yok; tüm zorunlu güvenlik kapıları geçildi</a:t>
                      </a:r>
                    </a:p>
                  </a:txBody>
                  <a:tcPr marL="95250" marR="95250" marT="57150" marB="57150">
                    <a:solidFill>
                      <a:srgbClr val="EAF7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Yeşil</a:t>
                      </a:r>
                    </a:p>
                  </a:txBody>
                  <a:tcPr marL="95250" marR="95250" marT="57150" marB="57150">
                    <a:solidFill>
                      <a:srgbClr val="EAF7F0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PASS WITH CAUTION</a:t>
                      </a:r>
                    </a:p>
                  </a:txBody>
                  <a:tcPr marL="95250" marR="95250" marT="57150" marB="57150">
                    <a:solidFill>
                      <a:srgbClr val="FFF6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Bir bağımsız caution</a:t>
                      </a:r>
                    </a:p>
                  </a:txBody>
                  <a:tcPr marL="95250" marR="95250" marT="57150" marB="57150">
                    <a:solidFill>
                      <a:srgbClr val="FFF6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Turuncu</a:t>
                      </a:r>
                    </a:p>
                  </a:txBody>
                  <a:tcPr marL="95250" marR="95250" marT="57150" marB="57150">
                    <a:solidFill>
                      <a:srgbClr val="FFF6D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CAUTION</a:t>
                      </a:r>
                    </a:p>
                  </a:txBody>
                  <a:tcPr marL="95250" marR="95250" marT="57150" marB="57150">
                    <a:solidFill>
                      <a:srgbClr val="FFF6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İki veya daha fazla caution</a:t>
                      </a:r>
                    </a:p>
                  </a:txBody>
                  <a:tcPr marL="95250" marR="95250" marT="57150" marB="57150">
                    <a:solidFill>
                      <a:srgbClr val="FFF6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Turuncu</a:t>
                      </a:r>
                    </a:p>
                  </a:txBody>
                  <a:tcPr marL="95250" marR="95250" marT="57150" marB="57150">
                    <a:solidFill>
                      <a:srgbClr val="FFF6D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STOP/DEFER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Herhangi bir hard stop veya çözülemeyen kritik güvenlik engeli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Kırmızı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9BC79B-EA2F-4EA8-AEAE-EA33B5FE4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4953000"/>
            <a:ext cx="8667750" cy="104775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14288">
            <a:solidFill>
              <a:srgbClr val="CED9E2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8AD521-8A96-44E3-9726-653C6CEB5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5124450"/>
            <a:ext cx="8077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Her iki göz ayrı değerlendirilir. Genel sonuç, en olumsuz göz veya küresel güvenlik kapısı tarafından belirlenir. Değerler iki göz arasında ortalanmaz.</a:t>
            </a:r>
          </a:p>
        </p:txBody>
      </p:sp>
    </p:spTree>
    <p:extLst>
      <p:ext uri="{BB962C8B-B14F-4D97-AF65-F5344CB8AC3E}">
        <p14:creationId xmlns:p14="http://schemas.microsoft.com/office/powerpoint/2010/main" val="199691358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225021-172B-4EDB-9EDD-6A320FEB9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FE215F-43FC-4163-8063-305DE8C5B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Sentetik örnek: LASIK DEFER, PRK uygun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70BA8E-1319-4049-9A66-129DC3FCC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C91A66-D31A-4A78-A2AE-F2FB5C8F9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15185B-FDE0-4715-AFC2-A71B31EE5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Hekimler için klinik tanıtım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8D86BE-834A-413D-8615-92F0FFD66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2875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Aynı kornea, iki farklı biyomekanik işlem</a:t>
            </a:r>
          </a:p>
        </p:txBody>
      </p:sp>
      <p:graphicFrame>
        <p:nvGraphicFramePr>
          <p:cNvPr id="23" name=""/>
          <p:cNvGraphicFramePr/>
          <p:nvPr/>
        </p:nvGraphicFramePr>
        <p:xfrm>
          <a:off xmlns:a="http://schemas.openxmlformats.org/drawingml/2006/main" x="685800" y="2038350"/>
          <a:ext xmlns:a="http://schemas.openxmlformats.org/drawingml/2006/main" cx="5810250" cy="3429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28875"/>
                <a:gridCol w="3381375"/>
              </a:tblGrid>
              <a:tr h="489857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Girdi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Değer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</a:tr>
              <a:tr h="489857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Yaş / en ince CCT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29 yıl / 505 µm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489857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Maksimum ablasyon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60 µm</a:t>
                      </a:r>
                    </a:p>
                  </a:txBody>
                  <a:tcPr marL="95250" marR="95250" marT="57150" marB="57150"/>
                </a:tc>
              </a:tr>
              <a:tr h="489857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LASIK flep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 µm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489857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LASIK RSB / PTA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345 µm / 31.7%</a:t>
                      </a:r>
                    </a:p>
                  </a:txBody>
                  <a:tcPr marL="95250" marR="95250" marT="57150" marB="57150"/>
                </a:tc>
              </a:tr>
              <a:tr h="489857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PRK RST / PTA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395 µm / 21.8%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489857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Ektazi kanalları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BAD-D normal, NICE 4, bir PS3 moderate bulgu</a:t>
                      </a:r>
                    </a:p>
                  </a:txBody>
                  <a:tcPr marL="95250" marR="95250" marT="57150" marB="57150"/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436E8B-4AD3-45A5-9D74-EFEBE6B5B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2114550"/>
            <a:ext cx="4019550" cy="1352550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FDECEF"/>
          </a:solidFill>
          <a:ln xmlns:a="http://schemas.openxmlformats.org/drawingml/2006/main" w="19050">
            <a:solidFill>
              <a:srgbClr val="C83F49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CB1C08-0D5E-4388-8A76-4E2BD81DC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23431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C83F49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C83F49"/>
                </a:solidFill>
                <a:latin typeface="DejaVu Sans"/>
                <a:ea typeface="DejaVu Sans"/>
                <a:cs typeface="DejaVu Sans"/>
              </a:rPr>
              <a:t>LASIK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832F10-20AA-464E-A670-41DACAA49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781300"/>
            <a:ext cx="32575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DEFER</a:t>
            </a:r>
          </a:p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PS3 prosedür etkisi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675D2D-63FD-4710-8E63-6F2299FCC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3790950"/>
            <a:ext cx="4019550" cy="1352550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FFF6DF"/>
          </a:solidFill>
          <a:ln xmlns:a="http://schemas.openxmlformats.org/drawingml/2006/main" w="19050">
            <a:solidFill>
              <a:srgbClr val="D88C14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354FED-CB7D-4F3D-9832-03B92E75D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40195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D88C14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D88C14"/>
                </a:solidFill>
                <a:latin typeface="DejaVu Sans"/>
                <a:ea typeface="DejaVu Sans"/>
                <a:cs typeface="DejaVu Sans"/>
              </a:rPr>
              <a:t>PRK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248A68-3592-473F-B573-29388BACF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4457700"/>
            <a:ext cx="34099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PASS WITH CAUTION</a:t>
            </a:r>
          </a:p>
          <a:p xmlns:a="http://schemas.openxmlformats.org/drawingml/2006/main">
            <a:pPr>
              <a:buNone/>
              <a:defRPr sz="15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Doku kapıları geçildi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FC3363-EDA7-4113-BA62-094813556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562600"/>
            <a:ext cx="4457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Bu örnek eğitim amaçlıdır ve gerçek hasta verisi değildir</a:t>
            </a:r>
          </a:p>
        </p:txBody>
      </p:sp>
    </p:spTree>
    <p:extLst>
      <p:ext uri="{BB962C8B-B14F-4D97-AF65-F5344CB8AC3E}">
        <p14:creationId xmlns:p14="http://schemas.microsoft.com/office/powerpoint/2010/main" val="2013343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35CC99-E260-4FF9-99D5-7720C2250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9D7F7C-3F23-4931-A7E5-B1037A068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Rapor çıktıları ve klinik okuma sırası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FDF97F-00D3-4E2B-AFB7-1EAA3C983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1E8710-B009-403C-844D-F6FD72D5A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19A0BB-FC11-40DA-8AEA-A13E8F9A9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Hekimler için klinik tanıtım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3d9501fae741c8"/>
          <a:stretch xmlns:a="http://schemas.openxmlformats.org/drawingml/2006/main"/>
        </p:blipFill>
        <p:spPr>
          <a:xfrm xmlns:a="http://schemas.openxmlformats.org/drawingml/2006/main">
            <a:off x="833221" y="1485900"/>
            <a:ext cx="3496108" cy="4524375"/>
          </a:xfrm>
          <a:prstGeom xmlns:a="http://schemas.openxmlformats.org/drawingml/2006/main" prst="rect">
            <a:avLst/>
          </a:prstGeom>
        </p:spPr>
      </p:pic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6fc1d3c70948c4"/>
          <a:stretch xmlns:a="http://schemas.openxmlformats.org/drawingml/2006/main"/>
        </p:blipFill>
        <p:spPr>
          <a:xfrm xmlns:a="http://schemas.openxmlformats.org/drawingml/2006/main">
            <a:off x="4890871" y="1485900"/>
            <a:ext cx="3496108" cy="452437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DEB3CE-37B4-4B95-BBD7-D76280F6B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1600200"/>
            <a:ext cx="400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47B3B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47B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0174B9-56C5-4A44-B89F-C56777A98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1619250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Genel ve göz bazlı sonuç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6971D6-8F8A-41FD-9085-05BAAD675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400300"/>
            <a:ext cx="400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47B3B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47B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10BE71-15EA-49C2-9C00-A4BD3C091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2362200"/>
            <a:ext cx="209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Durdurma veya caution nedenleri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87E628-D1AE-4569-B5CF-4688D7F84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314700"/>
            <a:ext cx="400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47B3B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47B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E108A9-359D-4548-8966-0C40DED82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3276600"/>
            <a:ext cx="209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ERSS, BAD-D, NICE ve PS3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03A2F0-D5DB-4372-B2B9-88962680B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4229100"/>
            <a:ext cx="400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47B3B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47B3B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AD92E5-635D-48D7-9DD6-7F4497C70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4191000"/>
            <a:ext cx="209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RSB, RST, PTA ve plan ayrıntısı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CEF8F8-97C7-4FDB-B9A8-E168DF172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5143500"/>
            <a:ext cx="400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47B3B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47B3B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2496B5-CC56-4F74-99A7-0BF7DFFEB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5105400"/>
            <a:ext cx="209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Eksik veri ve cerrah doğrulamaları</a:t>
            </a:r>
          </a:p>
        </p:txBody>
      </p:sp>
    </p:spTree>
    <p:extLst>
      <p:ext uri="{BB962C8B-B14F-4D97-AF65-F5344CB8AC3E}">
        <p14:creationId xmlns:p14="http://schemas.microsoft.com/office/powerpoint/2010/main" val="49741410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E5D456-23E4-491B-8009-8368EBFEE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67DDAC-A3DE-47B9-828A-1B601A12B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Klinik sınırlar ve temel kaynaklar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CBE598-AC21-4659-BA02-5DE01D978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F28368-9489-49A5-A782-BBA2FD0A9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71DD16-6586-4F3C-A6F5-EB3797380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Hekimler için klinik tanıtım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15CFF4-8FB1-4B67-9B09-4915C3B1B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3810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Klinik sınırlar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3AF55F-016E-4799-8585-4630C7E5C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478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83F49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71FA48-0C32-4DE6-A237-721696594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62150"/>
            <a:ext cx="4895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Karar desteği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D039A2-9A34-4A20-BD9A-422D3DC9E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57425"/>
            <a:ext cx="4895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CER-AI muayene, görüntü kalitesi incelemesi ve cerrah kararının yerine geçmez.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CD00DA-0C06-4B28-8CE2-04C72CDE7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0956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A98AF1-5473-4906-9DD6-537AF5F92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009900"/>
            <a:ext cx="4895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Prospektif doğrulama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D615A5-DFC0-4009-BB33-37959FAD2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05175"/>
            <a:ext cx="4895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Programın performansı bağımsız klinik veri setlerinde ayrıca değerlendirilmelidir.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A3C7D6-0B28-4DF0-9663-5A608D640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1433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D8C8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AD9016-4500-4041-9EE6-117A07AB1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57650"/>
            <a:ext cx="4895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Sürümlü kurallar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6D0A34-7511-4315-A8EE-4B7EA6BFC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352925"/>
            <a:ext cx="4895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Eşikler ve rapor mantığı sürümle birlikte değişebilir. Sunum tarihi raporlanmalıdır.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CB044A-F185-4803-B061-E6C317170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466850"/>
            <a:ext cx="457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Seçilmiş kaynaklar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F6AC76-DDEB-45CE-A6B5-38083583F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038350"/>
            <a:ext cx="5010150" cy="3276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Randleman JB, Trattler WB, Stulting RD. Am J Ophthalmol. 2008;145:813–818.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Santhiago MR et al. Am J Ophthalmol. 2014;158:87–95. PMID 24727263.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Santhiago MR et al. J Refract Surg. 2015;31:258–265.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Xie Y et al. JAMA Ophthalmol. 2020. Pentacam tabanlı derin öğrenme ile refraktif cerrahi taraması.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CER-AI Evaluation Framework ve güncel kanonik spesifikasyon, 15 Eylül 2026.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BD94D2-CB21-4F58-92EE-EA6ADDDB1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5410200"/>
            <a:ext cx="4762500" cy="762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0">
            <a:solidFill>
              <a:srgbClr val="0B1F33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C60803-690A-4972-9AC3-5074F1FA7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5534025"/>
            <a:ext cx="430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Her rapor, cerrahın bağımsız klinik değerlendirmesiyle tamamlanır</a:t>
            </a:r>
          </a:p>
        </p:txBody>
      </p:sp>
    </p:spTree>
    <p:extLst>
      <p:ext uri="{BB962C8B-B14F-4D97-AF65-F5344CB8AC3E}">
        <p14:creationId xmlns:p14="http://schemas.microsoft.com/office/powerpoint/2010/main" val="3892004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2026-09-15T19:08:09.9770000Z</dcterms:created>
  <dcterms:modified xsi:type="dcterms:W3CDTF">2026-09-15T19:08:09.9770000Z</dcterms:modified>
</coreProperties>
</file>