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df858f66e114af7" /><Relationship Type="http://schemas.openxmlformats.org/officeDocument/2006/relationships/extended-properties" Target="/docProps/app.xml" Id="R53734bf891c347b8" /><Relationship Type="http://schemas.openxmlformats.org/officeDocument/2006/relationships/officeDocument" Target="/ppt/presentation.xml" Id="R41a2e08798544ee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6c7f38d03fc4306"/>
  </p:sldMasterIdLst>
  <p:notesMasterIdLst>
    <p:notesMasterId xmlns:r="http://schemas.openxmlformats.org/officeDocument/2006/relationships" r:id="Rbb6c0cd7d1ae4c61"/>
  </p:notesMasterIdLst>
  <p:sldIdLst>
    <p:sldId xmlns:r="http://schemas.openxmlformats.org/officeDocument/2006/relationships" id="256" r:id="Rb7810ae29e874215"/>
    <p:sldId xmlns:r="http://schemas.openxmlformats.org/officeDocument/2006/relationships" id="257" r:id="R601e52cca9124480"/>
    <p:sldId xmlns:r="http://schemas.openxmlformats.org/officeDocument/2006/relationships" id="258" r:id="Rc0db24b70810403b"/>
    <p:sldId xmlns:r="http://schemas.openxmlformats.org/officeDocument/2006/relationships" id="259" r:id="R1eee6a3c4be84353"/>
    <p:sldId xmlns:r="http://schemas.openxmlformats.org/officeDocument/2006/relationships" id="260" r:id="R05bcab8556df4954"/>
    <p:sldId xmlns:r="http://schemas.openxmlformats.org/officeDocument/2006/relationships" id="261" r:id="R764925c8364d47c0"/>
    <p:sldId xmlns:r="http://schemas.openxmlformats.org/officeDocument/2006/relationships" id="262" r:id="Rbc49fbf781e14c1a"/>
    <p:sldId xmlns:r="http://schemas.openxmlformats.org/officeDocument/2006/relationships" id="263" r:id="R437ee7d28f644695"/>
    <p:sldId xmlns:r="http://schemas.openxmlformats.org/officeDocument/2006/relationships" id="264" r:id="R7564ab0e20594148"/>
    <p:sldId xmlns:r="http://schemas.openxmlformats.org/officeDocument/2006/relationships" id="265" r:id="Rd8db847a2f6c4701"/>
    <p:sldId xmlns:r="http://schemas.openxmlformats.org/officeDocument/2006/relationships" id="266" r:id="Rb50f2fd087dc42f7"/>
    <p:sldId xmlns:r="http://schemas.openxmlformats.org/officeDocument/2006/relationships" id="267" r:id="R6def0e0439fc46ac"/>
    <p:sldId xmlns:r="http://schemas.openxmlformats.org/officeDocument/2006/relationships" id="268" r:id="Raf849d6f1bd841bc"/>
    <p:sldId xmlns:r="http://schemas.openxmlformats.org/officeDocument/2006/relationships" id="269" r:id="Ra80ab2c4a912469a"/>
    <p:sldId xmlns:r="http://schemas.openxmlformats.org/officeDocument/2006/relationships" id="270" r:id="Rd4e5d58351d04243"/>
    <p:sldId xmlns:r="http://schemas.openxmlformats.org/officeDocument/2006/relationships" id="271" r:id="Ra769932ce3e24b90"/>
    <p:sldId xmlns:r="http://schemas.openxmlformats.org/officeDocument/2006/relationships" id="272" r:id="R7240871bc69f47fc"/>
    <p:sldId xmlns:r="http://schemas.openxmlformats.org/officeDocument/2006/relationships" id="273" r:id="Rc6359329fdd04aff"/>
    <p:sldId xmlns:r="http://schemas.openxmlformats.org/officeDocument/2006/relationships" id="274" r:id="R41e4706564b7421e"/>
    <p:sldId xmlns:r="http://schemas.openxmlformats.org/officeDocument/2006/relationships" id="275" r:id="R4b3b14f32e5b45a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fee5333ecd94a58" /><Relationship Type="http://schemas.openxmlformats.org/officeDocument/2006/relationships/slideMaster" Target="/ppt/slideMasters/slideMaster1.xml" Id="R16c7f38d03fc4306" /><Relationship Type="http://schemas.openxmlformats.org/officeDocument/2006/relationships/notesMaster" Target="/ppt/notesMasters/notesMaster1.xml" Id="Rbb6c0cd7d1ae4c61" /><Relationship Type="http://schemas.openxmlformats.org/officeDocument/2006/relationships/presProps" Target="/ppt/presProps.xml" Id="R2ddf2617c5544dca" /><Relationship Type="http://schemas.openxmlformats.org/officeDocument/2006/relationships/tableStyles" Target="/ppt/tableStyles.xml" Id="Rf116961046934ee1" /><Relationship Type="http://schemas.openxmlformats.org/officeDocument/2006/relationships/slide" Target="/ppt/slides/slide1.xml" Id="Rb7810ae29e874215" /><Relationship Type="http://schemas.openxmlformats.org/officeDocument/2006/relationships/slide" Target="/ppt/slides/slide2.xml" Id="R601e52cca9124480" /><Relationship Type="http://schemas.openxmlformats.org/officeDocument/2006/relationships/slide" Target="/ppt/slides/slide3.xml" Id="Rc0db24b70810403b" /><Relationship Type="http://schemas.openxmlformats.org/officeDocument/2006/relationships/slide" Target="/ppt/slides/slide4.xml" Id="R1eee6a3c4be84353" /><Relationship Type="http://schemas.openxmlformats.org/officeDocument/2006/relationships/slide" Target="/ppt/slides/slide5.xml" Id="R05bcab8556df4954" /><Relationship Type="http://schemas.openxmlformats.org/officeDocument/2006/relationships/slide" Target="/ppt/slides/slide6.xml" Id="R764925c8364d47c0" /><Relationship Type="http://schemas.openxmlformats.org/officeDocument/2006/relationships/slide" Target="/ppt/slides/slide7.xml" Id="Rbc49fbf781e14c1a" /><Relationship Type="http://schemas.openxmlformats.org/officeDocument/2006/relationships/slide" Target="/ppt/slides/slide8.xml" Id="R437ee7d28f644695" /><Relationship Type="http://schemas.openxmlformats.org/officeDocument/2006/relationships/slide" Target="/ppt/slides/slide9.xml" Id="R7564ab0e20594148" /><Relationship Type="http://schemas.openxmlformats.org/officeDocument/2006/relationships/slide" Target="/ppt/slides/slide10.xml" Id="Rd8db847a2f6c4701" /><Relationship Type="http://schemas.openxmlformats.org/officeDocument/2006/relationships/slide" Target="/ppt/slides/slide11.xml" Id="Rb50f2fd087dc42f7" /><Relationship Type="http://schemas.openxmlformats.org/officeDocument/2006/relationships/slide" Target="/ppt/slides/slide12.xml" Id="R6def0e0439fc46ac" /><Relationship Type="http://schemas.openxmlformats.org/officeDocument/2006/relationships/slide" Target="/ppt/slides/slide13.xml" Id="Raf849d6f1bd841bc" /><Relationship Type="http://schemas.openxmlformats.org/officeDocument/2006/relationships/slide" Target="/ppt/slides/slide14.xml" Id="Ra80ab2c4a912469a" /><Relationship Type="http://schemas.openxmlformats.org/officeDocument/2006/relationships/slide" Target="/ppt/slides/slide15.xml" Id="Rd4e5d58351d04243" /><Relationship Type="http://schemas.openxmlformats.org/officeDocument/2006/relationships/slide" Target="/ppt/slides/slide16.xml" Id="Ra769932ce3e24b90" /><Relationship Type="http://schemas.openxmlformats.org/officeDocument/2006/relationships/slide" Target="/ppt/slides/slide17.xml" Id="R7240871bc69f47fc" /><Relationship Type="http://schemas.openxmlformats.org/officeDocument/2006/relationships/slide" Target="/ppt/slides/slide18.xml" Id="Rc6359329fdd04aff" /><Relationship Type="http://schemas.openxmlformats.org/officeDocument/2006/relationships/slide" Target="/ppt/slides/slide19.xml" Id="R41e4706564b7421e" /><Relationship Type="http://schemas.openxmlformats.org/officeDocument/2006/relationships/slide" Target="/ppt/slides/slide20.xml" Id="R4b3b14f32e5b45a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8ec5427d8294ed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364ff73c0314040" /><Relationship Type="http://schemas.openxmlformats.org/officeDocument/2006/relationships/notesMaster" Target="/ppt/notesMasters/notesMaster1.xml" Id="Rdcf2b39f30f541b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eb2c376677e421c" /><Relationship Type="http://schemas.openxmlformats.org/officeDocument/2006/relationships/notesMaster" Target="/ppt/notesMasters/notesMaster1.xml" Id="R315b757a70fb4c5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156ee79fc41484b" /><Relationship Type="http://schemas.openxmlformats.org/officeDocument/2006/relationships/notesMaster" Target="/ppt/notesMasters/notesMaster1.xml" Id="R4fd386228945421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75a0e6fa22f4a2e" /><Relationship Type="http://schemas.openxmlformats.org/officeDocument/2006/relationships/notesMaster" Target="/ppt/notesMasters/notesMaster1.xml" Id="Rb531b45cf1ec4c7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060e6539762499a" /><Relationship Type="http://schemas.openxmlformats.org/officeDocument/2006/relationships/notesMaster" Target="/ppt/notesMasters/notesMaster1.xml" Id="R512087ced08c487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71280be69d34e38" /><Relationship Type="http://schemas.openxmlformats.org/officeDocument/2006/relationships/notesMaster" Target="/ppt/notesMasters/notesMaster1.xml" Id="R8b1f3e3c973d49c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6a2e17961ce4833" /><Relationship Type="http://schemas.openxmlformats.org/officeDocument/2006/relationships/notesMaster" Target="/ppt/notesMasters/notesMaster1.xml" Id="Rfcbe60900945452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4db0bd5f4be4682" /><Relationship Type="http://schemas.openxmlformats.org/officeDocument/2006/relationships/notesMaster" Target="/ppt/notesMasters/notesMaster1.xml" Id="R541f9fc199d04e8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699f72f79264f7b" /><Relationship Type="http://schemas.openxmlformats.org/officeDocument/2006/relationships/notesMaster" Target="/ppt/notesMasters/notesMaster1.xml" Id="Rac595114e9a6456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028852e88b34823" /><Relationship Type="http://schemas.openxmlformats.org/officeDocument/2006/relationships/notesMaster" Target="/ppt/notesMasters/notesMaster1.xml" Id="R2901dc4cadbc4d7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e66cd0603074474" /><Relationship Type="http://schemas.openxmlformats.org/officeDocument/2006/relationships/notesMaster" Target="/ppt/notesMasters/notesMaster1.xml" Id="R2778bb6cadd44f6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3eacb9134f64adf" /><Relationship Type="http://schemas.openxmlformats.org/officeDocument/2006/relationships/notesMaster" Target="/ppt/notesMasters/notesMaster1.xml" Id="Rfd79af54538141f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d3720216955470f" /><Relationship Type="http://schemas.openxmlformats.org/officeDocument/2006/relationships/notesMaster" Target="/ppt/notesMasters/notesMaster1.xml" Id="Rcd5d910ae3b04e7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4209d6252564199" /><Relationship Type="http://schemas.openxmlformats.org/officeDocument/2006/relationships/notesMaster" Target="/ppt/notesMasters/notesMaster1.xml" Id="R97e51dedb731446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3c0433319fb4665" /><Relationship Type="http://schemas.openxmlformats.org/officeDocument/2006/relationships/notesMaster" Target="/ppt/notesMasters/notesMaster1.xml" Id="R2ac8d1fb55d5441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af4ee0bbd7d4b9a" /><Relationship Type="http://schemas.openxmlformats.org/officeDocument/2006/relationships/notesMaster" Target="/ppt/notesMasters/notesMaster1.xml" Id="Rb9f175085528480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f5cc48790ca4cf9" /><Relationship Type="http://schemas.openxmlformats.org/officeDocument/2006/relationships/notesMaster" Target="/ppt/notesMasters/notesMaster1.xml" Id="Rfa71cc34576a4b4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e2da9b5251e4fea" /><Relationship Type="http://schemas.openxmlformats.org/officeDocument/2006/relationships/notesMaster" Target="/ppt/notesMasters/notesMaster1.xml" Id="R2b942745d992499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e4134400b61443e" /><Relationship Type="http://schemas.openxmlformats.org/officeDocument/2006/relationships/notesMaster" Target="/ppt/notesMasters/notesMaster1.xml" Id="R83610c76ec4f427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78627ae76ea4f86" /><Relationship Type="http://schemas.openxmlformats.org/officeDocument/2006/relationships/notesMaster" Target="/ppt/notesMasters/notesMaster1.xml" Id="R327391208805440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CER-AI kurum içi kanonik spesifikasyonu, 15 Eylül 2026. Ürün tanımı: https://cer-ai.com/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Genel klinik çerçeve: Randleman JB et al. Am J Ophthalmol. 2008;145:813-818. DOI:10.1016/j.ajo.2007.12.033. Santhiago MR et al. Am J Ophthalmol. 2014;158:87-95. PMID:24727263.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Ürün çerçevesi: https://cer-ai.com/ (How CER-AI Works ve Clinical philosophy bölümleri). CER-AI kanonik spesifikasyonu, 15 Eylül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CER-AI kullanım akışı: https://cer-ai.com/ (Using CER-AI). CER-AI kanonik spesifikasyonu, 15 Eylül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CER-AI kanonik görüntü seti ve zorunlu girişler, 15 Eylül 2026. Kullanım kılavuzu v1.4 yalnız iş akışı için yardımcı kaynak olarak incelendi; eşiklerde güncel kanonik spesifikasyon esas alındı.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CER-AI kanonik Pentacam extraction policy, 15 Eylül 2026. Kaynak kilitleme CER-AI'ye özgü yazılım kuralıdır.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CER-AI kanonik veri güvenliği ve retry policy, 15 Eylül 2026. Kullanıcı girişi görüntüden türetilen değeri geçersiz kılabilir; raporda kaynak görünür kalır.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CER-AI canonical engine policy, 15 Eylül 2026. Bu mimari CER-AI'nin kurum içi güvenlik ve tutarlılık standardıdır.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CER-AI Evaluation Framework: https://cer-ai.com/ lines 19-59. ERSS, BAD-D, NICE, PS3 ve doku güvenliği matematiksel olarak tek skorda birleştirilmez.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Randleman JB, Trattler WB, Stulting RD. Validation of the Ectasia Risk Score System for Preoperative LASIK Screening. Am J Ophthalmol. 2008;145:813-818. DOI:10.1016/j.ajo.2007.12.033. CER-AI yaş ve CCT dilimleri güncel kanonik spesifikasyondur.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BAD-D genel klinik bağlamı: Bamdad S et al. Sensitivity and Specificity of Belin Ambrosio Enhanced Ectasia Display. 2020. PubMed: https://pubmed.ncbi.nlm.nih.gov/ . BAD-D sayısal eşikleri bu sunumda sabitlenmemiştir; deployed sürümün sınıflandırması doğrulanmalıdır. NICE sınıfları: CER-AI kanonik spesifikasyonu, 15 Eylül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CER-AI PS3 kanonik kuralları, 15 Eylül 2026. I-S işareti klinik olarak kritiktir: negatif değer inferior steepening olarak yorumlanmaz. SRAX kaynağı 4-MAPS Axis steep alanıdır.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CER-AI PS3 kanonik kriterleri: Km &lt;48 normal, 48-50 orta, &gt;50 yüksek; en ince CCT &gt;500 normal, 470-500 orta, &lt;470 yüksek; PPI Avg ≤1.20 normal, &gt;1.20 orta; astigmatizma büyüklüğü &gt;1.00 D veya tanımlı aks farkı &gt;10° orta; SRAX &gt;20° yüksek; tanımlı beş gözler arası asimetri ölçütünden 0-3 normal, 4 orta, 5 yüksek. Prosedür kuralı: 0 orta/0 yüksek tüm prosedürlere izin verir; tek orta LASIK'i erteler, PRK ve SMILE'i açık bırakır; iki orta veya tek yüksek tüm prosedürleri erteler. Global en ince CCT &lt;480 µm hard stop kuralı PS3'ten bağımsızdır.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PTA literatürü: Santhiago MR et al. Association Between the Percent Tissue Altered and Post-LASIK Ectasia in Eyes With Normal Preoperative Topography. Am J Ophthalmol. 2014;158:87-95. PMID:24727263. CER-AI RSB/RST/PTA ve EX500 katsayıları: kanonik spesifikasyon, 15 Eylül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CER-AI hard-stop policy, 15 Eylül 2026. Sınırlar programın sürümlü operasyonel kurallarıdır; literatürün tek ve evrensel eşikleri olarak sunulmamalıdır.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CER-AI Plan A/B/C ve ML7 planning policy, 15 Eylül 2026. Plan raporu flep, OZ ve TZ tanımlarını açıkça göstermelidir.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CER-AI risk aggregation policy, 15 Eylül 2026: bir caution = PASS WITH CAUTION; iki veya daha fazla caution = CAUTION; herhangi bir stop = STOP/DEFER.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Sentetik vaka. Hesaplar: LASIK RSB=505-100-60=345 µm; LASIK PTA=(100+60)/505=31.7%; PRK RST=505-50-60=395 µm; PRK PTA=(50+60)/505=21.8%. PS3'ün prosedür etkisi CER-AI kanonik kuralına göre gösterilmiştir.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Görsel: Kullanıcı tarafından sağlanan anonimleştirilmiş CER-AI örnek raporu, 4 Eylül 2026. Klinik kullanımda hasta kimliği ve tüm değerler cerrah tarafından doğrulanmalıdır.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Kaynaklar: https://cer-ai.com/ ; Randleman DOI 10.1016/j.ajo.2007.12.033; Santhiago PubMed https://pubmed.ncbi.nlm.nih.gov/24727263/ ; Santhiago 2015 DOI 10.3928/1081597X-20150319-05; Xie Y et al. https://jamanetwork.com/journals/jamaophthalmology/fullarticle/2763363 . CER-AI'ye özgü eşikler kanonik spesifikasyondur, evrensel klinik konsensüs olarak sunulmamıştır.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205aedce51480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8fb17f43f7e410b" /><Relationship Type="http://schemas.openxmlformats.org/officeDocument/2006/relationships/slideLayout" Target="/ppt/slideLayouts/slideLayout1.xml" Id="R4a3e2a19a12b4bc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a3e2a19a12b4bc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97dae4ecb34dfa" /><Relationship Type="http://schemas.openxmlformats.org/officeDocument/2006/relationships/image" Target="/ppt/media/image.png" Id="R0d72adafa4794bcc" /><Relationship Type="http://schemas.openxmlformats.org/officeDocument/2006/relationships/notesSlide" Target="/ppt/notesSlides/notesSlide1.xml" Id="R44c3387cb3de4a8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fe08bdc0c143d2" /><Relationship Type="http://schemas.openxmlformats.org/officeDocument/2006/relationships/notesSlide" Target="/ppt/notesSlides/notesSlide2.xml" Id="R28d1337aa6454bd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50ef9535554f70" /><Relationship Type="http://schemas.openxmlformats.org/officeDocument/2006/relationships/notesSlide" Target="/ppt/notesSlides/notesSlide3.xml" Id="R34ebca171d924e5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dd3030285d4af1" /><Relationship Type="http://schemas.openxmlformats.org/officeDocument/2006/relationships/notesSlide" Target="/ppt/notesSlides/notesSlide4.xml" Id="R6c2f6156801c4bb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43de270dac408a" /><Relationship Type="http://schemas.openxmlformats.org/officeDocument/2006/relationships/notesSlide" Target="/ppt/notesSlides/notesSlide5.xml" Id="R35e8b4f7d0414ac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6e0d6f131c4484" /><Relationship Type="http://schemas.openxmlformats.org/officeDocument/2006/relationships/notesSlide" Target="/ppt/notesSlides/notesSlide6.xml" Id="Rad58c0566a8948d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d5138dae904187" /><Relationship Type="http://schemas.openxmlformats.org/officeDocument/2006/relationships/notesSlide" Target="/ppt/notesSlides/notesSlide7.xml" Id="R1dee2bf1d0d94fe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9de5831b664124" /><Relationship Type="http://schemas.openxmlformats.org/officeDocument/2006/relationships/notesSlide" Target="/ppt/notesSlides/notesSlide8.xml" Id="R75878688d8e5461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1f5dad3fc447ba" /><Relationship Type="http://schemas.openxmlformats.org/officeDocument/2006/relationships/notesSlide" Target="/ppt/notesSlides/notesSlide9.xml" Id="Rb5295e4eced6455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fb3234d2b64f5a" /><Relationship Type="http://schemas.openxmlformats.org/officeDocument/2006/relationships/notesSlide" Target="/ppt/notesSlides/notesSlide10.xml" Id="R4f739fed927c41a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6e38550df148a9" /><Relationship Type="http://schemas.openxmlformats.org/officeDocument/2006/relationships/notesSlide" Target="/ppt/notesSlides/notesSlide11.xml" Id="Racc3ceae36df467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121e4ae6cc467d" /><Relationship Type="http://schemas.openxmlformats.org/officeDocument/2006/relationships/notesSlide" Target="/ppt/notesSlides/notesSlide12.xml" Id="Rbbaec6798eda429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44d6a77fb84c3c" /><Relationship Type="http://schemas.openxmlformats.org/officeDocument/2006/relationships/notesSlide" Target="/ppt/notesSlides/notesSlide13.xml" Id="R02f06aad2ec44a3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62227285494f08" /><Relationship Type="http://schemas.openxmlformats.org/officeDocument/2006/relationships/notesSlide" Target="/ppt/notesSlides/notesSlide14.xml" Id="R7ee550b8f26744a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be527cfc994b1d" /><Relationship Type="http://schemas.openxmlformats.org/officeDocument/2006/relationships/notesSlide" Target="/ppt/notesSlides/notesSlide15.xml" Id="Rb3d86b7215e8409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a805c7a3884b7e" /><Relationship Type="http://schemas.openxmlformats.org/officeDocument/2006/relationships/notesSlide" Target="/ppt/notesSlides/notesSlide16.xml" Id="R9ef32a3e6f1f4a5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33bfe2148f4ecd" /><Relationship Type="http://schemas.openxmlformats.org/officeDocument/2006/relationships/notesSlide" Target="/ppt/notesSlides/notesSlide17.xml" Id="Rf9c210ebf16144d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268fb9556a400e" /><Relationship Type="http://schemas.openxmlformats.org/officeDocument/2006/relationships/notesSlide" Target="/ppt/notesSlides/notesSlide18.xml" Id="Ra07ca23c8bd5442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f98e6a0da946fc" /><Relationship Type="http://schemas.openxmlformats.org/officeDocument/2006/relationships/image" Target="/ppt/media/image2.png" Id="R83d949afeb0a4dae" /><Relationship Type="http://schemas.openxmlformats.org/officeDocument/2006/relationships/image" Target="/ppt/media/image3.png" Id="Rc61e49bd34c744c8" /><Relationship Type="http://schemas.openxmlformats.org/officeDocument/2006/relationships/notesSlide" Target="/ppt/notesSlides/notesSlide19.xml" Id="Rc432cc51046e408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79de059ae84ca5" /><Relationship Type="http://schemas.openxmlformats.org/officeDocument/2006/relationships/notesSlide" Target="/ppt/notesSlides/notesSlide20.xml" Id="R715bab671e104ca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F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1D0E91-B64C-4CD6-9A72-254C109FB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6DFFA0-5815-49C1-B197-7757F4623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72adafa4794bcc"/>
          <a:stretch xmlns:a="http://schemas.openxmlformats.org/drawingml/2006/main"/>
        </p:blipFill>
        <p:spPr>
          <a:xfrm xmlns:a="http://schemas.openxmlformats.org/drawingml/2006/main">
            <a:off x="1245029" y="704850"/>
            <a:ext cx="5491892" cy="23812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04DB36-A967-46E8-A3A9-69EFC87EB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286125"/>
            <a:ext cx="9810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0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Preoperative corneal ectasia risk assessment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2CE75B-B8BD-4072-87E6-1ACFE62B1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467225"/>
            <a:ext cx="9144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C8D9E8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8D9E8"/>
                </a:solidFill>
                <a:latin typeface="DejaVu Sans"/>
                <a:ea typeface="DejaVu Sans"/>
                <a:cs typeface="DejaVu Sans"/>
              </a:rPr>
              <a:t>Program logic, canonical rules, and clinical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9A6C16-671F-46CF-AE1D-4A46622F1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5095875"/>
            <a:ext cx="85725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F47B3B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55F237-C4E3-4A42-A858-7A1957F67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531495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C8D9E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C8D9E8"/>
                </a:solidFill>
                <a:latin typeface="DejaVu Sans"/>
                <a:ea typeface="DejaVu Sans"/>
                <a:cs typeface="DejaVu Sans"/>
              </a:rPr>
              <a:t>Physician presentation  |  15 September 2026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7987FB-D4DA-48E9-9480-03D7739BB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58102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Developer and Clinical Lead: Hüseyin Cengiz, M.D.</a:t>
            </a:r>
          </a:p>
        </p:txBody>
      </p:sp>
    </p:spTree>
    <p:extLst>
      <p:ext uri="{BB962C8B-B14F-4D97-AF65-F5344CB8AC3E}">
        <p14:creationId xmlns:p14="http://schemas.microsoft.com/office/powerpoint/2010/main" val="16967963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27520F-A3A3-4D8D-818D-EDE01D889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8293B4-7A2B-46FC-8470-118628106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The clinical challenge of preoperative screening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170D73-FD93-4BB8-B7F7-18BC12312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E95554-C12B-4D98-ADEB-8CE14E99A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DC5133-E51C-4638-8CA5-E0286CB52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Clinical presentation for physicians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B62E36-B000-4196-8B28-2DB58D45B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85900"/>
            <a:ext cx="8096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Postoperative ectasia is uncommon, but its visual consequences can be severe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1743B5-9081-4D5F-9BA8-10E2114BF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1428750"/>
            <a:ext cx="2266950" cy="1562100"/>
          </a:xfrm>
          <a:prstGeom xmlns:a="http://schemas.openxmlformats.org/drawingml/2006/main" prst="roundRect">
            <a:avLst>
              <a:gd name="adj" fmla="val 4878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19050">
            <a:solidFill>
              <a:srgbClr val="F47B3B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ACA6A9-11C9-47F4-8CE5-C89D0330E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1657350"/>
            <a:ext cx="1676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F47B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47B3B"/>
                </a:solidFill>
                <a:latin typeface="DejaVu Sans"/>
                <a:ea typeface="DejaVu Sans"/>
                <a:cs typeface="DejaVu Sans"/>
              </a:rPr>
              <a:t>Core 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ABD78F-C992-4760-90B1-EFDEA7AF3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2028825"/>
            <a:ext cx="18859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Is this cornea safe for this procedure?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219400-E6DA-4E4F-8013-536CC441F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908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FA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5EA959-8AA9-4FCE-812B-4FDA474EC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05100"/>
            <a:ext cx="10325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No single index is sufficient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642861-F4E2-478F-8E2B-A6B411C88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00375"/>
            <a:ext cx="103251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Topography, tomography, tissue load, and clinical history reveal different dimensions of risk.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D72E84-B718-44B8-AF98-F74EAD4DD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195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B66909-3781-4614-8057-DD27BCA8A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33800"/>
            <a:ext cx="10325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Procedure eligibility can differ in the same eye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7603A7-7940-4546-82A3-352F85D16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29075"/>
            <a:ext cx="103251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Flap, epithelium, ablation depth, and procedure-specific rules can separate the LASIK and PRK decisions.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E46E73-504A-42EC-8CCA-8F19B2990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482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D8C8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F21028-CB74-4FFE-9C50-DCD704BBB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0"/>
            <a:ext cx="10325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Uncertainty is also a 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01B16A-5421-482E-BAFF-81393B95D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057775"/>
            <a:ext cx="103251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If critical data cannot be read, the system does not treat it as normal. It requests surgeon confirmation or data completion.</a:t>
            </a:r>
          </a:p>
        </p:txBody>
      </p:sp>
    </p:spTree>
    <p:extLst>
      <p:ext uri="{BB962C8B-B14F-4D97-AF65-F5344CB8AC3E}">
        <p14:creationId xmlns:p14="http://schemas.microsoft.com/office/powerpoint/2010/main" val="12100826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62DD35-0FC8-4953-BF47-E3B71DA88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F9EF64-5716-4602-ABAC-C1B88A0D3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What is CER-AI?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E14F9E-6282-4648-A664-4462E2853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3E4FA9-F595-4173-8A15-5B721E3F4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DF199A-3791-40B3-8E0A-C99BF3173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Clinical presentation for physicians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1095E1-1834-4894-9CF1-10918836B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85900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A clinical decision-support platform that combines Pentacam data, clinical information, and procedure planning within one controlled chain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B0E38A-3DD6-4715-ABB4-AE460C306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098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FA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9B7C3E-7E61-4EA0-9460-B3192C2E5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24150"/>
            <a:ext cx="10325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Independent risk pathways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E51E50-1EB2-484D-ADB0-6D9CD0A6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019425"/>
            <a:ext cx="103251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ERSS, Final BAD-D, NICE, and PS3 remain separate, each with its own inputs and results.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196C09-F171-401E-8805-48CCC3A9B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481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822FFF-4F84-4157-A61F-DD104F890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62375"/>
            <a:ext cx="10325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Procedure-specific safety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24107B-6D7B-4B0D-B447-EC64DD1F7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57650"/>
            <a:ext cx="103251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RSB, RST, PTA, treatment range, and predicted postoperative K form separate safety gates.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FED562-967E-4D89-BA3F-532CD2C35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863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D8C8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42FAEE-EF2B-47D2-BA41-3B936F31C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00600"/>
            <a:ext cx="10325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Auditable report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79075F-6F8D-43AF-A06B-85101C29C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095875"/>
            <a:ext cx="103251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The source, calculation, threshold, triggered reason, and surgeon-confirmed field remain visible.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D31732-475E-4D6A-9ABC-3E7F309F8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5772150"/>
            <a:ext cx="3857625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C83F49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The final decision and responsibility belong to the surgeon</a:t>
            </a:r>
          </a:p>
        </p:txBody>
      </p:sp>
    </p:spTree>
    <p:extLst>
      <p:ext uri="{BB962C8B-B14F-4D97-AF65-F5344CB8AC3E}">
        <p14:creationId xmlns:p14="http://schemas.microsoft.com/office/powerpoint/2010/main" val="83407544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D594FB3-D0D2-4E56-BF76-814E42AC5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A900E6-5B7C-408F-B876-0E645030F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End-to-end assessment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AD0092-A9F9-47D6-B340-943A82CAF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Each stage protects data integrity before the next stage begins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217E3C-EE2A-4DE9-9522-0D422CF4E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86E57F-736C-4CD2-B15A-C382A74D0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3427FB-64E2-47D4-AB9E-482C59C3F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Clinical presentation for physicians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C5F364-625C-4C4F-8DF8-DFA804AA4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676400" cy="2266950"/>
          </a:xfrm>
          <a:prstGeom xmlns:a="http://schemas.openxmlformats.org/drawingml/2006/main" prst="roundRect">
            <a:avLst>
              <a:gd name="adj" fmla="val 10227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19050">
            <a:solidFill>
              <a:srgbClr val="2F6FA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3193FB-3194-49DA-847D-73BB36D2D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95525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2F6FA4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F6FA4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648A4A-AC1E-441E-B03A-A442A2B0B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33675"/>
            <a:ext cx="1314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Clinical data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5B7565-844E-47EE-9375-49289C9DB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71850"/>
            <a:ext cx="13144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Age, history, manifest refraction, and intended correction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34E6EE-E007-4087-9A99-01F41B696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095500"/>
            <a:ext cx="1676400" cy="2266950"/>
          </a:xfrm>
          <a:prstGeom xmlns:a="http://schemas.openxmlformats.org/drawingml/2006/main" prst="roundRect">
            <a:avLst>
              <a:gd name="adj" fmla="val 10227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19050">
            <a:solidFill>
              <a:srgbClr val="2F6FA4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42E98B-4076-4084-9302-C166FE67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2295525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2F6FA4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F6FA4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508669-3E86-4F82-A081-6929E4559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2733675"/>
            <a:ext cx="1314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Images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F62AC4-2119-451F-87D5-56F20087C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3371850"/>
            <a:ext cx="13144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Five mandatory Pentacam images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0DD55B-DB83-4D76-B308-A96729FFB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095500"/>
            <a:ext cx="1676400" cy="2266950"/>
          </a:xfrm>
          <a:prstGeom xmlns:a="http://schemas.openxmlformats.org/drawingml/2006/main" prst="roundRect">
            <a:avLst>
              <a:gd name="adj" fmla="val 10227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19050">
            <a:solidFill>
              <a:srgbClr val="2F6FA4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794F51-F11B-4160-AA85-6A13D2F70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295525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2F6FA4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F6FA4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485878-8A58-483A-8FA2-2952B655E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733675"/>
            <a:ext cx="1314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Source verification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F48F6C-B37E-4C90-A7A1-347F5A0A3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3371850"/>
            <a:ext cx="13144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Laterality, date, QS, and field source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77269F-AC30-4FB7-ACD6-518EA98E1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095500"/>
            <a:ext cx="1676400" cy="2266950"/>
          </a:xfrm>
          <a:prstGeom xmlns:a="http://schemas.openxmlformats.org/drawingml/2006/main" prst="roundRect">
            <a:avLst>
              <a:gd name="adj" fmla="val 10227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19050">
            <a:solidFill>
              <a:srgbClr val="F47B3B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1F3437-4A3A-4035-90FB-2E0367CF9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295525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F47B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47B3B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A46FD4-0DF1-4A46-B557-50BC8945C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733675"/>
            <a:ext cx="1314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Risk analysis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8034AD-D5B5-4F42-8B79-32C2748FC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3371850"/>
            <a:ext cx="13144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ERSS, BAD-D, NICE, PS3, and tissue calculations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305767-25EE-41CA-BD2A-3AC4ACF77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2095500"/>
            <a:ext cx="1676400" cy="2266950"/>
          </a:xfrm>
          <a:prstGeom xmlns:a="http://schemas.openxmlformats.org/drawingml/2006/main" prst="roundRect">
            <a:avLst>
              <a:gd name="adj" fmla="val 10227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19050">
            <a:solidFill>
              <a:srgbClr val="2F6FA4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BD6E128-DE02-4B34-9952-E524A9F80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2295525"/>
            <a:ext cx="457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2F6FA4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F6FA4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A839D09-893C-4576-85EE-AF646653F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2733675"/>
            <a:ext cx="1314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Report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60E05C4-A814-4B37-B0C3-F6143494D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3371850"/>
            <a:ext cx="13144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Reasoned result by eye and procedure</a:t>
            </a:r>
          </a:p>
        </p:txBody>
      </p:sp>
      <p:cxnSp>
        <p:nvCxnSpPr>
          <p:cNvPr id="88" name=""/>
          <p:cNvCxnSpPr>
            <a:stCxn xmlns:a="http://schemas.openxmlformats.org/drawingml/2006/main" id="7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2362200" y="3228975"/>
            <a:ext cx="6096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5D6B78"/>
            </a:solidFill>
            <a:prstDash val="solid"/>
            <a:tailEnd type="arrow" w="med" len="med"/>
          </a:ln>
        </p:spPr>
      </p:cxnSp>
      <p:cxnSp>
        <p:nvCxnSpPr>
          <p:cNvPr id="89" name=""/>
          <p:cNvCxnSpPr>
            <a:stCxn xmlns:a="http://schemas.openxmlformats.org/drawingml/2006/main" id="11" idx="3"/>
            <a:endCxn xmlns:a="http://schemas.openxmlformats.org/drawingml/2006/main" id="15" idx="1"/>
          </p:cNvCxnSpPr>
          <p:nvPr/>
        </p:nvCxnSpPr>
        <p:spPr>
          <a:xfrm xmlns:a="http://schemas.openxmlformats.org/drawingml/2006/main">
            <a:off x="4648200" y="3228975"/>
            <a:ext cx="6096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5D6B78"/>
            </a:solidFill>
            <a:prstDash val="solid"/>
            <a:tailEnd type="arrow" w="med" len="med"/>
          </a:ln>
        </p:spPr>
      </p:cxnSp>
      <p:cxnSp>
        <p:nvCxnSpPr>
          <p:cNvPr id="90" name=""/>
          <p:cNvCxnSpPr>
            <a:stCxn xmlns:a="http://schemas.openxmlformats.org/drawingml/2006/main" id="15" idx="3"/>
            <a:endCxn xmlns:a="http://schemas.openxmlformats.org/drawingml/2006/main" id="19" idx="1"/>
          </p:cNvCxnSpPr>
          <p:nvPr/>
        </p:nvCxnSpPr>
        <p:spPr>
          <a:xfrm xmlns:a="http://schemas.openxmlformats.org/drawingml/2006/main">
            <a:off x="6934200" y="3228975"/>
            <a:ext cx="6096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5D6B78"/>
            </a:solidFill>
            <a:prstDash val="solid"/>
            <a:tailEnd type="arrow" w="med" len="med"/>
          </a:ln>
        </p:spPr>
      </p:cxnSp>
      <p:cxnSp>
        <p:nvCxnSpPr>
          <p:cNvPr id="91" name=""/>
          <p:cNvCxnSpPr>
            <a:stCxn xmlns:a="http://schemas.openxmlformats.org/drawingml/2006/main" id="19" idx="3"/>
            <a:endCxn xmlns:a="http://schemas.openxmlformats.org/drawingml/2006/main" id="23" idx="1"/>
          </p:cNvCxnSpPr>
          <p:nvPr/>
        </p:nvCxnSpPr>
        <p:spPr>
          <a:xfrm xmlns:a="http://schemas.openxmlformats.org/drawingml/2006/main">
            <a:off x="9220200" y="3228975"/>
            <a:ext cx="6096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5D6B78"/>
            </a:solidFill>
            <a:prstDash val="solid"/>
            <a:tailEnd type="arrow" w="med" len="med"/>
          </a:ln>
        </p:spPr>
      </p:cxn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AC90AD8-7303-4A3D-83E7-AB807E239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914900"/>
            <a:ext cx="828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83F49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C83F49"/>
                </a:solidFill>
                <a:latin typeface="DejaVu Sans"/>
                <a:ea typeface="DejaVu Sans"/>
                <a:cs typeface="DejaVu Sans"/>
              </a:rPr>
              <a:t>If critical data are missing or conflicting, the workflow stops and requests surgeon confirmation</a:t>
            </a:r>
          </a:p>
        </p:txBody>
      </p:sp>
    </p:spTree>
    <p:extLst>
      <p:ext uri="{BB962C8B-B14F-4D97-AF65-F5344CB8AC3E}">
        <p14:creationId xmlns:p14="http://schemas.microsoft.com/office/powerpoint/2010/main" val="7900090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1618C01-0A41-4439-8D7F-646EA6ABC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59680D-DBB2-44F3-B285-6177FD98E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Mandatory images and clinical inputs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0BEA12-FEA7-40CC-B1D8-0FC5E58A1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C1784A-5929-4406-9C30-F38B3CC01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C83B7A-6017-4632-96F9-01D9D120E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Clinical presentation for physicians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CCEFDA-6214-4A51-9F7F-769B54A85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8590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Five images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11CD3C-3C15-4703-88D3-6FDF16AD0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00250"/>
            <a:ext cx="8572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2F6FA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125F76-674D-4952-9F61-8A707D763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2009775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4-MAPS Refractive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27EB72-FB34-4534-80F8-7DF9F9B83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2333625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Same examination and correct laterality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84D762-8D33-4B0E-8617-82E2DE00D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14625"/>
            <a:ext cx="8572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2F6FA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363019-B2B1-489F-88AE-86F58F0EF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272415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4-MAPS Refractive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0FC040-FF80-490A-92C2-D5F4AAC30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3048000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Same examination and correct laterality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EFB1AF-C9A5-46B9-8721-74D372A25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429000"/>
            <a:ext cx="8572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70B08B-A65D-4A51-9D6D-01C0D48A9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3438525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BAD Display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12744C-98D8-49B5-82D8-089005BDD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3762375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Same examination and correct laterality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B3FAA1-F5D8-43D1-BD4F-D863280B0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43375"/>
            <a:ext cx="8572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2D5664-8344-4396-8503-FCA784E44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415290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BAD Display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C83D19-86D1-402E-BCCC-646503480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4476750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Same examination and correct laterality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CA73C4-D6E7-4EC2-ADB0-364737B93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57750"/>
            <a:ext cx="8572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2D8C8C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Both eyes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E727BA-CE44-483D-A861-7387253FA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4867275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Topometric, Show 2 exams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702839-CB0B-484B-B65A-BD7907859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1524000"/>
            <a:ext cx="9525" cy="4095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ED9E2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9CB788-FB46-45A6-9F0C-1FEF9886E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485900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Surgeon entries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33E588-FE29-4796-8B93-F1211C3AB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1050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FA4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4D1943-29FC-41B8-AA37-5442AA72F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019300"/>
            <a:ext cx="4705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Identity and age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CF06763-A3A6-45DB-9C50-23275D3E4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314575"/>
            <a:ext cx="4705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Patient name, patient ID, age, and assessment date.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31563C1-1646-44D2-9A2E-B109B7C20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0194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24C7114-478E-4D45-BB61-2A23B21F2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33700"/>
            <a:ext cx="4705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Refraction and intended correction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6D602ED-68D2-4207-A0BA-92DAC18E8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228975"/>
            <a:ext cx="4705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Manifest and intended values are entered separately and normalized.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EC97418-2955-4F5C-8C5F-8047F4911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9338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D8C8C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6B83803-2B30-4B6E-94FC-81DAB0AB9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848100"/>
            <a:ext cx="4705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Procedure plan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F2AA1C7-BE2E-43FC-9F3D-6CDE578AD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143375"/>
            <a:ext cx="4705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PRK or LASIK, OZ, TZ, flap thickness, and actual maximum ablation when available.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DAAD04A-F956-42E1-8CBD-A58D92563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0196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83F49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740D2B6-E112-41BE-9D4E-099DF2D5D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933950"/>
            <a:ext cx="4705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Clinical modifiers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E6E30B1-B19D-4B9E-8EB3-32AFC0FE1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229225"/>
            <a:ext cx="4705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Stability, eye rubbing, family history, and connective tissue disease.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0926138-C391-4764-AC2A-7685778BB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886450"/>
            <a:ext cx="485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The treatment card is optional. Without it, the surgeon enters the manifest and intended correction.</a:t>
            </a:r>
          </a:p>
        </p:txBody>
      </p:sp>
    </p:spTree>
    <p:extLst>
      <p:ext uri="{BB962C8B-B14F-4D97-AF65-F5344CB8AC3E}">
        <p14:creationId xmlns:p14="http://schemas.microsoft.com/office/powerpoint/2010/main" val="13830680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DF0FEC-1CFF-4BF0-A37E-77EE64E1C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6E3D65-ED10-4E4B-8F85-78C3629EA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Source-locked Pentacam data 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0B1DA1-D3A3-4390-98EA-BB4C3C71E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Each measurement comes from one authoritative field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1EED68-5D27-4A07-A016-C395561B1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9975D8-59F6-434F-B243-E856D525F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A7924E-A5C6-4CBA-94BA-C740FBED8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Clinical presentation for physicians</a:t>
            </a:r>
          </a:p>
        </p:txBody>
      </p:sp>
      <p:graphicFrame>
        <p:nvGraphicFramePr>
          <p:cNvPr id="17" name=""/>
          <p:cNvGraphicFramePr/>
          <p:nvPr/>
        </p:nvGraphicFramePr>
        <p:xfrm>
          <a:off xmlns:a="http://schemas.openxmlformats.org/drawingml/2006/main" x="723900" y="1504950"/>
          <a:ext xmlns:a="http://schemas.openxmlformats.org/drawingml/2006/main" cx="1057275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43250"/>
                <a:gridCol w="7429500"/>
              </a:tblGrid>
              <a:tr h="52387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Parameter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Authoritative source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K1, K2, Km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Topometric, Cornea Front table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Kmax, ARTmax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Defined Kmax and ARTmax boxes</a:t>
                      </a:r>
                    </a:p>
                  </a:txBody>
                  <a:tcPr marL="95250" marR="95250" marT="57150" marB="57150"/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Thinnest and pupil-center pachymetry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Thickness Map: thinnest-location circle and pupil-center + marker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HWTW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4-MAPS Refractive, lower left</a:t>
                      </a:r>
                    </a:p>
                  </a:txBody>
                  <a:tcPr marL="95250" marR="95250" marT="57150" marB="57150"/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Front / back elevation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BAD Display: F.Ele.Th / B.Ele.Th only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I-S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Topometric, Show 2 exams</a:t>
                      </a:r>
                    </a:p>
                  </a:txBody>
                  <a:tcPr marL="95250" marR="95250" marT="57150" marB="57150"/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Axes</a:t>
                      </a:r>
                    </a:p>
                  </a:txBody>
                  <a:tcPr marL="95250" marR="95250" marT="57150" marB="57150">
                    <a:solidFill>
                      <a:srgbClr val="FFF1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BAD Axis = flat axis; 4-MAPS Axis steep = steep axis</a:t>
                      </a:r>
                    </a:p>
                  </a:txBody>
                  <a:tcPr marL="95250" marR="95250" marT="57150" marB="57150">
                    <a:solidFill>
                      <a:srgbClr val="FFF1E8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B26E7A-7C6B-4FAB-B394-9969D2ED9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5867400"/>
            <a:ext cx="990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F47B3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47B3B"/>
                </a:solidFill>
                <a:latin typeface="DejaVu Sans"/>
                <a:ea typeface="DejaVu Sans"/>
                <a:cs typeface="DejaVu Sans"/>
              </a:rPr>
              <a:t>Purpose: prevent one concept from being read from different screens and producing conflicting values</a:t>
            </a:r>
          </a:p>
        </p:txBody>
      </p:sp>
    </p:spTree>
    <p:extLst>
      <p:ext uri="{BB962C8B-B14F-4D97-AF65-F5344CB8AC3E}">
        <p14:creationId xmlns:p14="http://schemas.microsoft.com/office/powerpoint/2010/main" val="5707135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5D2D62-B6AA-448E-9A27-C3540D1C1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F718BF-DC7B-4C2D-930A-FBEC70F3A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Data integrity and uncertainty management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C9CFBC-5654-468A-AB39-AE4BA998E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670AB4-B68D-44AE-B0D2-CFBCC3693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473E85-28FB-4BDB-90EF-8B107E6BD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Clinical presentation for physicians</a:t>
            </a:r>
          </a:p>
        </p:txBody>
      </p:sp>
      <p:graphicFrame>
        <p:nvGraphicFramePr>
          <p:cNvPr id="16" name=""/>
          <p:cNvGraphicFramePr/>
          <p:nvPr/>
        </p:nvGraphicFramePr>
        <p:xfrm>
          <a:off xmlns:a="http://schemas.openxmlformats.org/drawingml/2006/main" x="723900" y="1581150"/>
          <a:ext xmlns:a="http://schemas.openxmlformats.org/drawingml/2006/main" cx="10572750" cy="3667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14625"/>
                <a:gridCol w="7858125"/>
              </a:tblGrid>
              <a:tr h="523875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Check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System behavior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QS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Non-OK quality produces a visible warning. Clinical review is required.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Unreadable value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Up to 5 rereads. The region is marked. Surgeon entry is requested.</a:t>
                      </a:r>
                    </a:p>
                  </a:txBody>
                  <a:tcPr marL="95250" marR="95250" marT="57150" marB="57150"/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Conflicting value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No silent preference is applied. The source and conflict are documented in the report.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Age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One field is used. Entered age overrides the derived value.</a:t>
                      </a:r>
                    </a:p>
                  </a:txBody>
                  <a:tcPr marL="95250" marR="95250" marT="57150" marB="57150"/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Prior PRK/LASIK/SMILE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The virgin-cornea engine is blocked.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Cylinder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Axis is required when cylinder is nonzero. Plus-cylinder entry is normalized.</a:t>
                      </a:r>
                    </a:p>
                  </a:txBody>
                  <a:tcPr marL="95250" marR="95250" marT="57150" marB="57150"/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F09FFD-8AE2-4543-9FF0-E1D56D80D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5486400"/>
            <a:ext cx="89916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DECEF"/>
          </a:solidFill>
          <a:ln xmlns:a="http://schemas.openxmlformats.org/drawingml/2006/main" w="14288">
            <a:solidFill>
              <a:srgbClr val="C83F49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6F1749-0E2D-413C-AA6A-9D80CBCE8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610225"/>
            <a:ext cx="838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3F49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C83F49"/>
                </a:solidFill>
                <a:latin typeface="DejaVu Sans"/>
                <a:ea typeface="DejaVu Sans"/>
                <a:cs typeface="DejaVu Sans"/>
              </a:rPr>
              <a:t>Rule: unreadable or missing critical data are never treated as zero or normal</a:t>
            </a:r>
          </a:p>
        </p:txBody>
      </p:sp>
    </p:spTree>
    <p:extLst>
      <p:ext uri="{BB962C8B-B14F-4D97-AF65-F5344CB8AC3E}">
        <p14:creationId xmlns:p14="http://schemas.microsoft.com/office/powerpoint/2010/main" val="152654062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878B069-DFCA-43B7-9A4C-E06B22FCD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31E932-98D7-4F47-A752-5521153DF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Canonical decision engine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AB6A7B-B035-432B-B668-CD77DA41F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One authoritative chain for each concept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095BE7-5F5C-4A2E-B7C7-14344BF5B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5CF9DC-5DCC-46E0-9FAC-A87A5114F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D2F8D8-D6BB-428D-A008-005977963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Clinical presentation for physicians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A13908-C3B6-4D57-B54A-FAF878F37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047875"/>
            <a:ext cx="17907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19050">
            <a:solidFill>
              <a:srgbClr val="2F6FA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8DCAAA-7B97-483E-A83B-31E90221C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305050"/>
            <a:ext cx="1447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Source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CF2484-129B-4BF7-AA11-05406350A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857500"/>
            <a:ext cx="1447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Defined image region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7A8760-1700-4AD2-B362-ADAFD11DE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3225" y="2047875"/>
            <a:ext cx="17907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19050">
            <a:solidFill>
              <a:srgbClr val="2F6FA4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6485FB-BE14-4463-B9C2-3D31BB7B2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4675" y="2305050"/>
            <a:ext cx="1447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Extraction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914146-D6A7-483F-94CB-F63A06A77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4675" y="2857500"/>
            <a:ext cx="1447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One reading method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E9D45A-B7D3-464B-8D17-629874C1F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2047875"/>
            <a:ext cx="17907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19050">
            <a:solidFill>
              <a:srgbClr val="2F6FA4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26F50F-5A65-489B-8405-8059D6521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2305050"/>
            <a:ext cx="1447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Calculation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225275-0B62-45EA-8D2F-C71BEB542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2857500"/>
            <a:ext cx="1447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One formula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2E6EDE-5829-4DA6-AD66-CDFE742F2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3325" y="2047875"/>
            <a:ext cx="17907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19050">
            <a:solidFill>
              <a:srgbClr val="F47B3B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80B6EC-9464-43B5-8BBE-02AD32719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4775" y="2305050"/>
            <a:ext cx="1447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Threshold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8F389E-F580-4AFE-B617-A553BD441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4775" y="2857500"/>
            <a:ext cx="1447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One versioned rule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EB92A6-A3FA-4CEC-90B8-62732B2C3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2047875"/>
            <a:ext cx="17907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19050">
            <a:solidFill>
              <a:srgbClr val="2F6FA4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91A972-DCC0-46AB-850B-9C7C5F673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9825" y="2305050"/>
            <a:ext cx="1447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Result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2DB04C-DB3D-4533-92C8-B3A088A8A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9825" y="2857500"/>
            <a:ext cx="1447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One reported rationale</a:t>
            </a:r>
          </a:p>
        </p:txBody>
      </p:sp>
      <p:cxnSp>
        <p:nvCxnSpPr>
          <p:cNvPr id="77" name=""/>
          <p:cNvCxnSpPr>
            <a:stCxn xmlns:a="http://schemas.openxmlformats.org/drawingml/2006/main" id="7" idx="3"/>
            <a:endCxn xmlns:a="http://schemas.openxmlformats.org/drawingml/2006/main" id="10" idx="1"/>
          </p:cNvCxnSpPr>
          <p:nvPr/>
        </p:nvCxnSpPr>
        <p:spPr>
          <a:xfrm xmlns:a="http://schemas.openxmlformats.org/drawingml/2006/main">
            <a:off x="2428875" y="2876550"/>
            <a:ext cx="5143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5D6B78"/>
            </a:solidFill>
            <a:prstDash val="solid"/>
            <a:tailEnd type="arrow" w="med" len="med"/>
          </a:ln>
        </p:spPr>
      </p:cxnSp>
      <p:cxnSp>
        <p:nvCxnSpPr>
          <p:cNvPr id="78" name=""/>
          <p:cNvCxnSpPr>
            <a:stCxn xmlns:a="http://schemas.openxmlformats.org/drawingml/2006/main" id="10" idx="3"/>
            <a:endCxn xmlns:a="http://schemas.openxmlformats.org/drawingml/2006/main" id="13" idx="1"/>
          </p:cNvCxnSpPr>
          <p:nvPr/>
        </p:nvCxnSpPr>
        <p:spPr>
          <a:xfrm xmlns:a="http://schemas.openxmlformats.org/drawingml/2006/main">
            <a:off x="4733925" y="2876550"/>
            <a:ext cx="5143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5D6B78"/>
            </a:solidFill>
            <a:prstDash val="solid"/>
            <a:tailEnd type="arrow" w="med" len="med"/>
          </a:ln>
        </p:spPr>
      </p:cxnSp>
      <p:cxnSp>
        <p:nvCxnSpPr>
          <p:cNvPr id="79" name=""/>
          <p:cNvCxnSpPr>
            <a:stCxn xmlns:a="http://schemas.openxmlformats.org/drawingml/2006/main" id="13" idx="3"/>
            <a:endCxn xmlns:a="http://schemas.openxmlformats.org/drawingml/2006/main" id="16" idx="1"/>
          </p:cNvCxnSpPr>
          <p:nvPr/>
        </p:nvCxnSpPr>
        <p:spPr>
          <a:xfrm xmlns:a="http://schemas.openxmlformats.org/drawingml/2006/main">
            <a:off x="7038975" y="2876550"/>
            <a:ext cx="5143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5D6B78"/>
            </a:solidFill>
            <a:prstDash val="solid"/>
            <a:tailEnd type="arrow" w="med" len="med"/>
          </a:ln>
        </p:spPr>
      </p:cxnSp>
      <p:cxnSp>
        <p:nvCxnSpPr>
          <p:cNvPr id="80" name=""/>
          <p:cNvCxnSpPr>
            <a:stCxn xmlns:a="http://schemas.openxmlformats.org/drawingml/2006/main" id="16" idx="3"/>
            <a:endCxn xmlns:a="http://schemas.openxmlformats.org/drawingml/2006/main" id="19" idx="1"/>
          </p:cNvCxnSpPr>
          <p:nvPr/>
        </p:nvCxnSpPr>
        <p:spPr>
          <a:xfrm xmlns:a="http://schemas.openxmlformats.org/drawingml/2006/main">
            <a:off x="9344025" y="2876550"/>
            <a:ext cx="5143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5D6B78"/>
            </a:solidFill>
            <a:prstDash val="solid"/>
            <a:tailEnd type="arrow" w="med" len="med"/>
          </a:ln>
        </p:spPr>
      </p:cxn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8B78864-934A-4DD2-A9C4-142B7271E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624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Prohibited patterns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842FCDB-D551-4AE2-B49B-32CD7C4A9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57750"/>
            <a:ext cx="5429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Keeping old thresholds in parallel</a:t>
            </a:r>
          </a:p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Changing decisions through wrappers or monkey patches</a:t>
            </a:r>
          </a:p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Results that depend on import order</a:t>
            </a:r>
          </a:p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Multiple report fields for the same concept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1333D04-6F25-4528-8EE1-7F01F7703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4438650"/>
            <a:ext cx="430530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AF7F0"/>
          </a:solidFill>
          <a:ln xmlns:a="http://schemas.openxmlformats.org/drawingml/2006/main" w="19050">
            <a:solidFill>
              <a:srgbClr val="27855C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42E7205-E0D8-4311-AF1D-A2730B798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657725"/>
            <a:ext cx="3581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27855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27855C"/>
                </a:solidFill>
                <a:latin typeface="DejaVu Sans"/>
                <a:ea typeface="DejaVu Sans"/>
                <a:cs typeface="DejaVu Sans"/>
              </a:rPr>
              <a:t>Clinical benefit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835A545-0DA1-4413-9A98-18EDC1215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114925"/>
            <a:ext cx="34671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The same data and version produce the same decision. The reason for the result remains traceable.</a:t>
            </a:r>
          </a:p>
        </p:txBody>
      </p:sp>
    </p:spTree>
    <p:extLst>
      <p:ext uri="{BB962C8B-B14F-4D97-AF65-F5344CB8AC3E}">
        <p14:creationId xmlns:p14="http://schemas.microsoft.com/office/powerpoint/2010/main" val="56899550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DF895E-2D5B-4457-98D7-E53402A5E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9D2035-C6C8-4972-9AD0-0398C3C54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Independent risk channels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05A093-5610-4DB6-8E31-D3E156D45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A normal channel does not override a stopping finding in another channel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10B1CE-809B-4C7A-88D5-5E9666A7F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49A3B5-C161-4254-95A5-A3644874F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7E30B1-96F5-4DB6-ACB8-0F038DC49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Clinical presentation for physicians</a:t>
            </a:r>
          </a:p>
        </p:txBody>
      </p:sp>
      <p:graphicFrame>
        <p:nvGraphicFramePr>
          <p:cNvPr id="17" name=""/>
          <p:cNvGraphicFramePr/>
          <p:nvPr/>
        </p:nvGraphicFramePr>
        <p:xfrm>
          <a:off xmlns:a="http://schemas.openxmlformats.org/drawingml/2006/main" x="609600" y="1562100"/>
          <a:ext xmlns:a="http://schemas.openxmlformats.org/drawingml/2006/main" cx="10972800" cy="3857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809750"/>
                <a:gridCol w="4762500"/>
                <a:gridCol w="4400550"/>
              </a:tblGrid>
              <a:tr h="642938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Channel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Core question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Effect on result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ERSS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What is the classic LASIK risk profile?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Score and topography class remain visible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Final BAD-D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Is tomographic deviation present?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Independent normal, suspicious, or abnormal class</a:t>
                      </a:r>
                    </a:p>
                  </a:txBody>
                  <a:tcPr marL="95250" marR="95250" marT="57150" marB="57150"/>
                </a:tc>
              </a:tr>
              <a:tr h="64293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NICE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Is cumulative risk present across defined tomographic components?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Its own score and component review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PS3</a:t>
                      </a:r>
                    </a:p>
                  </a:txBody>
                  <a:tcPr marL="95250" marR="95250" marT="57150" marB="57150">
                    <a:solidFill>
                      <a:srgbClr val="FFF1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Does risk differ by procedure?</a:t>
                      </a:r>
                    </a:p>
                  </a:txBody>
                  <a:tcPr marL="95250" marR="95250" marT="57150" marB="57150">
                    <a:solidFill>
                      <a:srgbClr val="FFF1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LASIK, PRK, and SMILE results may differ</a:t>
                      </a:r>
                    </a:p>
                  </a:txBody>
                  <a:tcPr marL="95250" marR="95250" marT="57150" marB="57150">
                    <a:solidFill>
                      <a:srgbClr val="FFF1E8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Tissue safety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Does the plan leave sufficient stromal reserve?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Safety gate independent of the scores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F2C1EC-B36D-4E44-A75B-DDB2D5DC8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772150"/>
            <a:ext cx="6934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CER-AI does not produce one opaque aggregate score</a:t>
            </a:r>
          </a:p>
        </p:txBody>
      </p:sp>
    </p:spTree>
    <p:extLst>
      <p:ext uri="{BB962C8B-B14F-4D97-AF65-F5344CB8AC3E}">
        <p14:creationId xmlns:p14="http://schemas.microsoft.com/office/powerpoint/2010/main" val="2873701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F2E51F-8AD8-4114-8AF5-8CA4CCE3B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B277CE-8257-4789-86A6-EA54BE102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Randleman ERSS channel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286FF9-3BFB-4278-B49C-B4D24C1C1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The classic LASIK risk profile remains independent within CER-AI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2B3D4D-7FC1-486A-870B-0DF5CD6C7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3324F4-4251-4615-AD40-CFCE73521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B410DD-6829-4A6D-A08D-A8730D6EB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Clinical presentation for physicians</a:t>
            </a:r>
          </a:p>
        </p:txBody>
      </p:sp>
      <p:graphicFrame>
        <p:nvGraphicFramePr>
          <p:cNvPr id="22" name=""/>
          <p:cNvGraphicFramePr/>
          <p:nvPr/>
        </p:nvGraphicFramePr>
        <p:xfrm>
          <a:off xmlns:a="http://schemas.openxmlformats.org/drawingml/2006/main" x="704850" y="1581150"/>
          <a:ext xmlns:a="http://schemas.openxmlformats.org/drawingml/2006/main" cx="7239000" cy="3695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286000"/>
                <a:gridCol w="4953000"/>
              </a:tblGrid>
              <a:tr h="61595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Component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CER-AI source / rule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</a:tr>
              <a:tr h="6159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Anterior topography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4-MAPS anterior curvature or verified I-S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6159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RSB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Thinnest CCT − flap − maximum ablation</a:t>
                      </a:r>
                    </a:p>
                  </a:txBody>
                  <a:tcPr marL="95250" marR="95250" marT="57150" marB="57150"/>
                </a:tc>
              </a:tr>
              <a:tr h="6159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Age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 = 3; 19–20 = 2; ≥21 = 0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6159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CCT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&lt;480 STOP; 481–509 = 2; 510–511 = 1; ≥511 = 0</a:t>
                      </a:r>
                    </a:p>
                  </a:txBody>
                  <a:tcPr marL="95250" marR="95250" marT="57150" marB="57150"/>
                </a:tc>
              </a:tr>
              <a:tr h="6159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Manifest MRSE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Manifest sphere + cylinder / 2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11B757-8AC2-4175-B885-75E2879E1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1676400"/>
            <a:ext cx="2781300" cy="2990850"/>
          </a:xfrm>
          <a:prstGeom xmlns:a="http://schemas.openxmlformats.org/drawingml/2006/main" prst="roundRect">
            <a:avLst>
              <a:gd name="adj" fmla="val 2740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14288">
            <a:solidFill>
              <a:srgbClr val="CED9E2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056817-D1F1-4160-A203-AE45C56A3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1924050"/>
            <a:ext cx="209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ERSS result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3521C3-001D-43C6-AA57-123252C25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543175"/>
            <a:ext cx="19050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2785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0–2  PASS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E3A107-34B5-407D-B68B-BC1DAF648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086100"/>
            <a:ext cx="19050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D88C1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  CAUTION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CDA1B1-88E5-4EAA-9553-353230062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629025"/>
            <a:ext cx="19050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C83F49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≥4  STOP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C414F7-70F8-4035-A696-6CE239EEC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933950"/>
            <a:ext cx="30861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C83F4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C83F49"/>
                </a:solidFill>
                <a:latin typeface="DejaVu Sans"/>
                <a:ea typeface="DejaVu Sans"/>
                <a:cs typeface="DejaVu Sans"/>
              </a:rPr>
              <a:t>BAD-D or NICE does not replace the ERSS topography score</a:t>
            </a:r>
          </a:p>
        </p:txBody>
      </p:sp>
    </p:spTree>
    <p:extLst>
      <p:ext uri="{BB962C8B-B14F-4D97-AF65-F5344CB8AC3E}">
        <p14:creationId xmlns:p14="http://schemas.microsoft.com/office/powerpoint/2010/main" val="106871583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D0CFE6-64A5-4529-B1B4-7D90473CB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D8CB9B-6CD5-422C-B25E-1ED061060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Final BAD-D and NICE channels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665337-CBED-4FB2-96EC-E950AD1DA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F5B476-7F64-4381-9997-7A2749B42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2C1A4A-F9AF-4162-A56B-7C39C38FB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Clinical presentation for physicians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6F44A3-506E-402E-9A64-EB532DADA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71625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Final BAD-D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26E3B6-2BD7-4F6A-A0CD-CCA3FCA96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57400"/>
            <a:ext cx="4762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The authoritative value is the Final BAD-D result in the BAD Display. Subcomponents provide supporting context.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FA311C-B3A8-4820-A515-6B74D6420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48000"/>
            <a:ext cx="14287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2785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NORMAL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359C08-9165-4CC3-B22F-AD820F438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3048000"/>
            <a:ext cx="14287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D88C1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SUSPICIOUS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118943-2819-466C-A486-6BC1422EE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3048000"/>
            <a:ext cx="14287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C83F49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ABNORMAL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8FC61A-D07D-402A-97C1-201A6251E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33800"/>
            <a:ext cx="44958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The report shows the numeric value together with the application's versioned class. The deployed threshold is verified before clinical use.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F958AC-2C2A-487F-92A6-7C63D0CCA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524000"/>
            <a:ext cx="9525" cy="40481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ED9E2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28B085-267F-4AA3-B739-866E5B6DA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571625"/>
            <a:ext cx="4667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CER-AI adapted NICE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F25786-5550-4918-85F4-17C0A91E9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57400"/>
            <a:ext cx="48196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It evaluates defined inputs such as K2, pachymetry, posterior elevation, and I-S as separate components.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1E4019-6353-4218-A3D5-A9F142467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048000"/>
            <a:ext cx="27241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27855C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  NO ADDITIONAL ESCALATION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099C4C-79E7-417E-B3E1-97266B4D4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571875"/>
            <a:ext cx="20955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D88C1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5–8  CAUTION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BF12D4-DEC4-450B-A18D-E70BADBAA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571875"/>
            <a:ext cx="20955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C83F49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≥9  STOP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46D608-C8F9-4652-AF07-A139D74FA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14800"/>
            <a:ext cx="45148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NICE 4 alone does not establish surgical safety. Other channels and tissue safety remain independent.</a:t>
            </a:r>
          </a:p>
        </p:txBody>
      </p:sp>
    </p:spTree>
    <p:extLst>
      <p:ext uri="{BB962C8B-B14F-4D97-AF65-F5344CB8AC3E}">
        <p14:creationId xmlns:p14="http://schemas.microsoft.com/office/powerpoint/2010/main" val="82963612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15BA45-FF75-4674-A8F9-85B8EB49F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E00C26-9432-440E-9C01-1DE29BBE6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PS3: procedure-sensitive risk channel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893603-D7B2-446A-BC9F-7F982DA5B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09061F-C79A-46A0-8D27-1BB42217C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495ABD-63E5-4792-B650-20666B147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Clinical presentation for physicians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A88076-5C55-4DA6-B484-F1E2D0D5F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PS3 highlights findings that can produce different results for LASIK and surface ablation in the same cornea</a:t>
            </a:r>
          </a:p>
        </p:txBody>
      </p:sp>
      <p:graphicFrame>
        <p:nvGraphicFramePr>
          <p:cNvPr id="18" name=""/>
          <p:cNvGraphicFramePr/>
          <p:nvPr/>
        </p:nvGraphicFramePr>
        <p:xfrm>
          <a:off xmlns:a="http://schemas.openxmlformats.org/drawingml/2006/main" x="628650" y="2381250"/>
          <a:ext xmlns:a="http://schemas.openxmlformats.org/drawingml/2006/main" cx="10953750" cy="2857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8191500"/>
              </a:tblGrid>
              <a:tr h="5715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Field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Canonical interpretation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I-S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−1.00 to −0.50 ABT; −0.50 to +0.50 normal; +1.01 to +1.39 inferior steepening; ≥+1.40 KCN suspect STOP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SRAX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Axis steep from 4-MAPS anterior curvature only; &gt;20° skewed</a:t>
                      </a:r>
                    </a:p>
                  </a:txBody>
                  <a:tcPr marL="95250" marR="95250" marT="57150" marB="57150"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Manifest axis comparison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The transposed plus-cylinder axis is used; active only when manifest astigmatism is ≥3.00 D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Surgeon modifiers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Eye rubbing and family history create CAUTION; collagen/connective tissue disease creates STOP/DEFER</a:t>
                      </a:r>
                    </a:p>
                  </a:txBody>
                  <a:tcPr marL="95250" marR="95250" marT="57150" marB="57150"/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4EECB8-AAE3-4D37-926A-8D6325315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467350"/>
            <a:ext cx="883920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14288">
            <a:solidFill>
              <a:srgbClr val="F47B3B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9C2D31-7560-4F26-8805-7A2D8462D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4525" y="5581650"/>
            <a:ext cx="83629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47B3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47B3B"/>
                </a:solidFill>
                <a:latin typeface="DejaVu Sans"/>
                <a:ea typeface="DejaVu Sans"/>
                <a:cs typeface="DejaVu Sans"/>
              </a:rPr>
              <a:t>One PS3 caution finding may defer LASIK while leaving PRK open to surgeon assessment</a:t>
            </a:r>
          </a:p>
        </p:txBody>
      </p:sp>
    </p:spTree>
    <p:extLst>
      <p:ext uri="{BB962C8B-B14F-4D97-AF65-F5344CB8AC3E}">
        <p14:creationId xmlns:p14="http://schemas.microsoft.com/office/powerpoint/2010/main" val="61661934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8F88DB-1C6D-4D08-82C8-6D35FB32E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ABCF9A-E428-41BB-9F4A-8B19DEAE9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PS3 risk level and procedure decision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23AB6D-EBD0-41CF-B636-B3907A0ED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Findings are converted first into a risk level, then into procedure eligibility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CF7F92-6CB7-4E8C-9D14-E95789CBB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2204C8-3C47-480A-91E9-E1C175128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35B791-7E92-40FC-A21B-5A422BA81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Clinical presentation for physicians</a:t>
            </a:r>
          </a:p>
        </p:txBody>
      </p:sp>
      <p:graphicFrame>
        <p:nvGraphicFramePr>
          <p:cNvPr id="28" name=""/>
          <p:cNvGraphicFramePr/>
          <p:nvPr/>
        </p:nvGraphicFramePr>
        <p:xfrm>
          <a:off xmlns:a="http://schemas.openxmlformats.org/drawingml/2006/main" x="552450" y="1504950"/>
          <a:ext xmlns:a="http://schemas.openxmlformats.org/drawingml/2006/main" cx="6858000" cy="3695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809750"/>
                <a:gridCol w="1428750"/>
                <a:gridCol w="2190750"/>
                <a:gridCol w="1428750"/>
              </a:tblGrid>
              <a:tr h="527957"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PS3 field</a:t>
                      </a:r>
                    </a:p>
                  </a:txBody>
                  <a:tcPr marL="66675" marR="66675" marT="47625" marB="4762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Normal</a:t>
                      </a:r>
                    </a:p>
                  </a:txBody>
                  <a:tcPr marL="66675" marR="66675" marT="47625" marB="4762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Moderate</a:t>
                      </a:r>
                    </a:p>
                  </a:txBody>
                  <a:tcPr marL="66675" marR="66675" marT="47625" marB="4762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High</a:t>
                      </a:r>
                    </a:p>
                  </a:txBody>
                  <a:tcPr marL="66675" marR="66675" marT="47625" marB="47625">
                    <a:solidFill>
                      <a:srgbClr val="0B1F33"/>
                    </a:solidFill>
                  </a:tcPr>
                </a:tc>
              </a:tr>
              <a:tr h="527957"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Km</a:t>
                      </a:r>
                    </a:p>
                  </a:txBody>
                  <a:tcPr marL="66675" marR="66675" marT="47625" marB="47625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&lt;48 D</a:t>
                      </a:r>
                    </a:p>
                  </a:txBody>
                  <a:tcPr marL="66675" marR="66675" marT="47625" marB="47625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48-50 D</a:t>
                      </a:r>
                    </a:p>
                  </a:txBody>
                  <a:tcPr marL="66675" marR="66675" marT="47625" marB="47625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&gt;50 D</a:t>
                      </a:r>
                    </a:p>
                  </a:txBody>
                  <a:tcPr marL="66675" marR="66675" marT="47625" marB="47625">
                    <a:solidFill>
                      <a:srgbClr val="F5F8FA"/>
                    </a:solidFill>
                  </a:tcPr>
                </a:tc>
              </a:tr>
              <a:tr h="527957"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Thinnest CCT</a:t>
                      </a:r>
                    </a:p>
                  </a:txBody>
                  <a:tcPr marL="66675" marR="66675" marT="47625" marB="47625"/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&gt;500 µm</a:t>
                      </a:r>
                    </a:p>
                  </a:txBody>
                  <a:tcPr marL="66675" marR="66675" marT="47625" marB="47625"/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470-500 µm</a:t>
                      </a:r>
                    </a:p>
                  </a:txBody>
                  <a:tcPr marL="66675" marR="66675" marT="47625" marB="47625"/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&lt;470 µm</a:t>
                      </a:r>
                    </a:p>
                  </a:txBody>
                  <a:tcPr marL="66675" marR="66675" marT="47625" marB="47625"/>
                </a:tc>
              </a:tr>
              <a:tr h="527957"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PPI Avg</a:t>
                      </a:r>
                    </a:p>
                  </a:txBody>
                  <a:tcPr marL="66675" marR="66675" marT="47625" marB="47625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≤1.20</a:t>
                      </a:r>
                    </a:p>
                  </a:txBody>
                  <a:tcPr marL="66675" marR="66675" marT="47625" marB="47625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&gt;1.20</a:t>
                      </a:r>
                    </a:p>
                  </a:txBody>
                  <a:tcPr marL="66675" marR="66675" marT="47625" marB="47625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-</a:t>
                      </a:r>
                    </a:p>
                  </a:txBody>
                  <a:tcPr marL="66675" marR="66675" marT="47625" marB="47625">
                    <a:solidFill>
                      <a:srgbClr val="F5F8FA"/>
                    </a:solidFill>
                  </a:tcPr>
                </a:tc>
              </a:tr>
              <a:tr h="527957"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Astigmatism / axis</a:t>
                      </a:r>
                    </a:p>
                  </a:txBody>
                  <a:tcPr marL="66675" marR="66675" marT="47625" marB="47625"/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No threshold exceeded</a:t>
                      </a:r>
                    </a:p>
                  </a:txBody>
                  <a:tcPr marL="66675" marR="66675" marT="47625" marB="47625"/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&gt;1.00 D or axis difference &gt;10°</a:t>
                      </a:r>
                    </a:p>
                  </a:txBody>
                  <a:tcPr marL="66675" marR="66675" marT="47625" marB="47625"/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-</a:t>
                      </a:r>
                    </a:p>
                  </a:txBody>
                  <a:tcPr marL="66675" marR="66675" marT="47625" marB="47625"/>
                </a:tc>
              </a:tr>
              <a:tr h="527957"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SRAX</a:t>
                      </a:r>
                    </a:p>
                  </a:txBody>
                  <a:tcPr marL="66675" marR="66675" marT="47625" marB="47625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≤20°</a:t>
                      </a:r>
                    </a:p>
                  </a:txBody>
                  <a:tcPr marL="66675" marR="66675" marT="47625" marB="47625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-</a:t>
                      </a:r>
                    </a:p>
                  </a:txBody>
                  <a:tcPr marL="66675" marR="66675" marT="47625" marB="47625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&gt;20°</a:t>
                      </a:r>
                    </a:p>
                  </a:txBody>
                  <a:tcPr marL="66675" marR="66675" marT="47625" marB="47625">
                    <a:solidFill>
                      <a:srgbClr val="F5F8FA"/>
                    </a:solidFill>
                  </a:tcPr>
                </a:tc>
              </a:tr>
              <a:tr h="527957"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Inter-eye asymmetry</a:t>
                      </a:r>
                    </a:p>
                  </a:txBody>
                  <a:tcPr marL="66675" marR="66675" marT="47625" marB="47625"/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0-3 criteria</a:t>
                      </a:r>
                    </a:p>
                  </a:txBody>
                  <a:tcPr marL="66675" marR="66675" marT="47625" marB="47625"/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 criteria</a:t>
                      </a:r>
                    </a:p>
                  </a:txBody>
                  <a:tcPr marL="66675" marR="66675" marT="47625" marB="47625"/>
                </a:tc>
                <a:tc>
                  <a:txBody>
                    <a:bodyPr/>
                    <a:lstStyle/>
                    <a:p>
                      <a:r>
                        <a:rPr sz="938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 criteria</a:t>
                      </a:r>
                    </a:p>
                  </a:txBody>
                  <a:tcPr marL="66675" marR="66675" marT="47625" marB="47625"/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9FFFCB-DD4A-46B6-BE2C-76FED47EE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150495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Composite PS3 result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FFFD00-18C7-4172-B616-37BAF2C6D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000250"/>
            <a:ext cx="3333750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EAF7F0"/>
          </a:solidFill>
          <a:ln xmlns:a="http://schemas.openxmlformats.org/drawingml/2006/main" w="19050">
            <a:solidFill>
              <a:srgbClr val="27855C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8F3B84-6C87-406A-8304-B841CF350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133600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27855C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7855C"/>
                </a:solidFill>
                <a:latin typeface="DejaVu Sans"/>
                <a:ea typeface="DejaVu Sans"/>
                <a:cs typeface="DejaVu Sans"/>
              </a:rPr>
              <a:t>NORMAL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22864A-63F8-483A-BCC9-7CC4585C6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400300"/>
            <a:ext cx="2838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0 moderate, 0 high</a:t>
            </a:r>
          </a:p>
          <a:p xmlns:a="http://schemas.openxmlformats.org/drawingml/2006/main">
            <a:pPr>
              <a:buNone/>
              <a:def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LASIK + PRK + SMILE eligible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2BAEDD-736E-4F5C-BA2C-7EEE505E1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009900"/>
            <a:ext cx="3333750" cy="933450"/>
          </a:xfrm>
          <a:prstGeom xmlns:a="http://schemas.openxmlformats.org/drawingml/2006/main" prst="roundRect">
            <a:avLst>
              <a:gd name="adj" fmla="val 8163"/>
            </a:avLst>
          </a:prstGeom>
          <a:solidFill xmlns:a="http://schemas.openxmlformats.org/drawingml/2006/main">
            <a:srgbClr val="FFF6DF"/>
          </a:solidFill>
          <a:ln xmlns:a="http://schemas.openxmlformats.org/drawingml/2006/main" w="19050">
            <a:solidFill>
              <a:srgbClr val="D88C14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3B556C-0E0A-4330-AB66-CE45E4F82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133725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D88C14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D88C14"/>
                </a:solidFill>
                <a:latin typeface="DejaVu Sans"/>
                <a:ea typeface="DejaVu Sans"/>
                <a:cs typeface="DejaVu Sans"/>
              </a:rPr>
              <a:t>MODERATE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950FC3-08FB-4A48-AC35-35F599E55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400425"/>
            <a:ext cx="28384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1 moderate, 0 high</a:t>
            </a:r>
          </a:p>
          <a:p xmlns:a="http://schemas.openxmlformats.org/drawingml/2006/main">
            <a:pPr>
              <a:buNone/>
              <a:def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LASIK DEFER</a:t>
            </a:r>
          </a:p>
          <a:p xmlns:a="http://schemas.openxmlformats.org/drawingml/2006/main">
            <a:pPr>
              <a:buNone/>
              <a:def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PRK + SMILE eligible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456FCA-D48A-40E8-9F10-1DF9DA4D9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133850"/>
            <a:ext cx="3333750" cy="9525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DECEF"/>
          </a:solidFill>
          <a:ln xmlns:a="http://schemas.openxmlformats.org/drawingml/2006/main" w="19050">
            <a:solidFill>
              <a:srgbClr val="C83F49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791544-98AF-41CA-A987-908529753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257675"/>
            <a:ext cx="2838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C83F49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C83F49"/>
                </a:solidFill>
                <a:latin typeface="DejaVu Sans"/>
                <a:ea typeface="DejaVu Sans"/>
                <a:cs typeface="DejaVu Sans"/>
              </a:rPr>
              <a:t>HIGH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0FDDEC-895B-4E30-AA43-210BC7A38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552950"/>
            <a:ext cx="2838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≥2 moderate or ≥1 high</a:t>
            </a:r>
          </a:p>
          <a:p xmlns:a="http://schemas.openxmlformats.org/drawingml/2006/main">
            <a:pPr>
              <a:buNone/>
              <a:def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LASIK + PRK + SMILE DEFER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8EE6AB-CEC6-4A27-A8A8-A94E15F41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5505450"/>
            <a:ext cx="963930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DECEF"/>
          </a:solidFill>
          <a:ln xmlns:a="http://schemas.openxmlformats.org/drawingml/2006/main" w="14288">
            <a:solidFill>
              <a:srgbClr val="C83F49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126C7F-661B-4D00-8A2A-CCD1DA0E1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619750"/>
            <a:ext cx="904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C83F4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C83F49"/>
                </a:solidFill>
                <a:latin typeface="DejaVu Sans"/>
                <a:ea typeface="DejaVu Sans"/>
                <a:cs typeface="DejaVu Sans"/>
              </a:rPr>
              <a:t>Regardless of the PS3 result, thinnest CCT &lt;480 µm creates an independent hard stop</a:t>
            </a:r>
          </a:p>
        </p:txBody>
      </p:sp>
    </p:spTree>
    <p:extLst>
      <p:ext uri="{BB962C8B-B14F-4D97-AF65-F5344CB8AC3E}">
        <p14:creationId xmlns:p14="http://schemas.microsoft.com/office/powerpoint/2010/main" val="68742668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612BB6-17B7-4470-BF2B-47CA1C278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DAED17-72ED-4FD8-882F-F21352FB5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Tissue safety calculations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DDD690-C851-4FA1-AE48-F74973BBC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Calculations are performed by eye and procedure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AB6A0C-74CA-4923-BBC0-67BC8FAE2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F2F6CD-2033-4E60-8E82-8F6F19AA6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DDA40C-24C5-4784-ABA7-A84F8F881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Clinical presentation for physicians</a:t>
            </a:r>
          </a:p>
        </p:txBody>
      </p:sp>
      <p:graphicFrame>
        <p:nvGraphicFramePr>
          <p:cNvPr id="18" name=""/>
          <p:cNvGraphicFramePr/>
          <p:nvPr/>
        </p:nvGraphicFramePr>
        <p:xfrm>
          <a:off xmlns:a="http://schemas.openxmlformats.org/drawingml/2006/main" x="628650" y="1600200"/>
          <a:ext xmlns:a="http://schemas.openxmlformats.org/drawingml/2006/main" cx="10953750" cy="3238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76500"/>
                <a:gridCol w="5143500"/>
                <a:gridCol w="3333750"/>
              </a:tblGrid>
              <a:tr h="53975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Calculation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Formula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CER-AI limit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</a:tr>
              <a:tr h="5397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LASIK RSB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CCT − flap − ablation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&lt;300 µm STOP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5397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PRK RST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CCT − 50 µm epithelium − ablation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&lt;310 µm STOP</a:t>
                      </a:r>
                    </a:p>
                  </a:txBody>
                  <a:tcPr marL="95250" marR="95250" marT="57150" marB="57150"/>
                </a:tc>
              </a:tr>
              <a:tr h="5397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LASIK PTA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(flap + ablation) / CCT × 100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≥40% FAIL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</a:tr>
              <a:tr h="5397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PRK PTA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(50 µm + ablation) / CCT × 100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≥40% FAIL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</a:tr>
              <a:tr h="5397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Postop Km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Preop Km + 0.8 × intended MRSE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36–48 D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FA8762-D096-436F-8942-9D47EEA4C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86375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Estimated ablation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03F41D-80B7-4579-86C6-77729E1D4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276850"/>
            <a:ext cx="80200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For the Alcon EX500, OZ values of 6.0 / 6.5 / 7.0 mm use 12 / 15 / 16.33 µm/D, respectively. When an actual laser plan is available, that value takes priority.</a:t>
            </a:r>
          </a:p>
        </p:txBody>
      </p:sp>
    </p:spTree>
    <p:extLst>
      <p:ext uri="{BB962C8B-B14F-4D97-AF65-F5344CB8AC3E}">
        <p14:creationId xmlns:p14="http://schemas.microsoft.com/office/powerpoint/2010/main" val="66154453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0921FA-C936-4FD6-BF77-AC420818F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E0F3F8-4ADF-4949-98D4-8A9AE67A6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Hard stops and procedure restrictions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0351F6-8398-41D7-B30C-F4A9C02BF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41100A-05F1-4566-9E25-188427EB5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8DDBB6-30DD-44EB-95E1-CF08B1CAF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Clinical presentation for physicians</a:t>
            </a:r>
          </a:p>
        </p:txBody>
      </p:sp>
      <p:graphicFrame>
        <p:nvGraphicFramePr>
          <p:cNvPr id="15" name=""/>
          <p:cNvGraphicFramePr/>
          <p:nvPr/>
        </p:nvGraphicFramePr>
        <p:xfrm>
          <a:off xmlns:a="http://schemas.openxmlformats.org/drawingml/2006/main" x="590550" y="1466850"/>
          <a:ext xmlns:a="http://schemas.openxmlformats.org/drawingml/2006/main" cx="11010900" cy="41719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857500"/>
                <a:gridCol w="4572000"/>
                <a:gridCol w="3581400"/>
              </a:tblGrid>
              <a:tr h="46355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Rule</a:t>
                      </a:r>
                    </a:p>
                  </a:txBody>
                  <a:tcPr marL="95250" marR="95250" marT="66675" marB="66675">
                    <a:solidFill>
                      <a:srgbClr val="C83F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Limit</a:t>
                      </a:r>
                    </a:p>
                  </a:txBody>
                  <a:tcPr marL="95250" marR="95250" marT="66675" marB="66675">
                    <a:solidFill>
                      <a:srgbClr val="C83F4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Result</a:t>
                      </a:r>
                    </a:p>
                  </a:txBody>
                  <a:tcPr marL="95250" marR="95250" marT="66675" marB="66675">
                    <a:solidFill>
                      <a:srgbClr val="C83F49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Thinnest CCT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&lt;480 µm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STOP/DEFER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LASIK RSB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&lt;300 µm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LASIK STOP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PRK RST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&lt;310 µm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PRK STOP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PTA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≥40%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Plan FAIL; B and C are tried, followed by STOP/DEFER if failure persists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Treatment range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Myopia &gt;10.00 D or hyperopia &gt;+6.00 D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STOP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Postop Km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Below 36 D or above 48 D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STOP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Prior refractive surgery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History of PRK, LASIK, or SMILE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Virgin-cornea engine blocked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</a:tr>
              <a:tr h="46355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Connective tissue disease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Collagen/connective tissue disease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STOP/DEFER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772D3C-8CF8-4120-A12F-F6787A177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791200"/>
            <a:ext cx="9925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C83F4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C83F49"/>
                </a:solidFill>
                <a:latin typeface="DejaVu Sans"/>
                <a:ea typeface="DejaVu Sans"/>
                <a:cs typeface="DejaVu Sans"/>
              </a:rPr>
              <a:t>A threshold value differs from a value below it: CCT of 480 µm alone does not create a STOP</a:t>
            </a:r>
          </a:p>
        </p:txBody>
      </p:sp>
    </p:spTree>
    <p:extLst>
      <p:ext uri="{BB962C8B-B14F-4D97-AF65-F5344CB8AC3E}">
        <p14:creationId xmlns:p14="http://schemas.microsoft.com/office/powerpoint/2010/main" val="39467652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D0D436-2F76-4A8E-ACCC-69EB25C2F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4345BD-8E9E-4759-9E73-951B35052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Safe plan search using Plans A, B, and 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1F9B5D-CDC5-4104-9A3F-AD70D8479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199F9E-D034-4DB7-93D3-F57BEC942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349F6C-D6D8-4BD1-9F13-7BF73530C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Clinical presentation for physicians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196CB0-E224-44F3-A4F4-24C80B40E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676400"/>
            <a:ext cx="260985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19050">
            <a:solidFill>
              <a:srgbClr val="2F6FA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52EABE-4156-488B-9EE7-1EE788543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1676400"/>
            <a:ext cx="260985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19050">
            <a:solidFill>
              <a:srgbClr val="F47B3B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370F3C-73A9-47CD-94BE-E09E13968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676400"/>
            <a:ext cx="260985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EAF7F0"/>
          </a:solidFill>
          <a:ln xmlns:a="http://schemas.openxmlformats.org/drawingml/2006/main" w="19050">
            <a:solidFill>
              <a:srgbClr val="27855C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95E311-7097-49C9-A184-F277104B0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971675"/>
            <a:ext cx="1885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2F6FA4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F6FA4"/>
                </a:solidFill>
                <a:latin typeface="DejaVu Sans"/>
                <a:ea typeface="DejaVu Sans"/>
                <a:cs typeface="DejaVu Sans"/>
              </a:rPr>
              <a:t>Plan 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2AEEF9-C17D-4E4D-86CC-D4A912C64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47950"/>
            <a:ext cx="21145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Requested initial plan</a:t>
            </a:r>
          </a:p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Selected when all safety gates pass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D864DE-D34D-48E8-888A-40C2D70E4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971675"/>
            <a:ext cx="1885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47B3B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47B3B"/>
                </a:solidFill>
                <a:latin typeface="DejaVu Sans"/>
                <a:ea typeface="DejaVu Sans"/>
                <a:cs typeface="DejaVu Sans"/>
              </a:rPr>
              <a:t>Plan 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111612-0AF2-4EC3-8282-165B88643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647950"/>
            <a:ext cx="21145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More conservative parameters</a:t>
            </a:r>
          </a:p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Tried automatically if A fails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F59D66-9366-4306-A5F5-02FCD5710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1971675"/>
            <a:ext cx="1885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27855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7855C"/>
                </a:solidFill>
                <a:latin typeface="DejaVu Sans"/>
                <a:ea typeface="DejaVu Sans"/>
                <a:cs typeface="DejaVu Sans"/>
              </a:rPr>
              <a:t>Plan 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8697AF-C943-4968-9CFA-D84C3AEAC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647950"/>
            <a:ext cx="21145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Final safe alternative</a:t>
            </a:r>
          </a:p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STOP/DEFER if C also fails</a:t>
            </a:r>
          </a:p>
        </p:txBody>
      </p:sp>
      <p:cxnSp>
        <p:nvCxnSpPr>
          <p:cNvPr id="49" name=""/>
          <p:cNvCxnSpPr>
            <a:stCxn xmlns:a="http://schemas.openxmlformats.org/drawingml/2006/main" id="6" idx="3"/>
            <a:endCxn xmlns:a="http://schemas.openxmlformats.org/drawingml/2006/main" id="7" idx="1"/>
          </p:cNvCxnSpPr>
          <p:nvPr/>
        </p:nvCxnSpPr>
        <p:spPr>
          <a:xfrm xmlns:a="http://schemas.openxmlformats.org/drawingml/2006/main">
            <a:off x="3314700" y="2724150"/>
            <a:ext cx="14668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5D6B78"/>
            </a:solidFill>
            <a:prstDash val="solid"/>
            <a:tailEnd type="arrow" w="med" len="med"/>
          </a:ln>
        </p:spPr>
      </p:cxnSp>
      <p:cxnSp>
        <p:nvCxnSpPr>
          <p:cNvPr id="50" name=""/>
          <p:cNvCxnSpPr>
            <a:stCxn xmlns:a="http://schemas.openxmlformats.org/drawingml/2006/main" id="7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7391400" y="2724150"/>
            <a:ext cx="14668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5D6B78"/>
            </a:solidFill>
            <a:prstDash val="solid"/>
            <a:tailEnd type="arrow" w="med" len="med"/>
          </a:ln>
        </p:spPr>
      </p:cxn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0C9DEB-2908-4650-B1B3-98F09EDA8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67200"/>
            <a:ext cx="428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ML7 hinge planning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08840E-E9EE-47DA-BB9E-27C0088CA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62500"/>
            <a:ext cx="10763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When ΔK ≥4 D, the hinge is planned perpendicular to the flat meridian. A superior hinge is considered for a vertical flat meridian, and a temporal or nasal hinge for a horizontal flat meridian. If anatomy prevents a superior hinge, the surgeon may consider temporal/nasal placement with the +10 blade option when PTA and RSB remain acceptable.</a:t>
            </a:r>
          </a:p>
        </p:txBody>
      </p:sp>
    </p:spTree>
    <p:extLst>
      <p:ext uri="{BB962C8B-B14F-4D97-AF65-F5344CB8AC3E}">
        <p14:creationId xmlns:p14="http://schemas.microsoft.com/office/powerpoint/2010/main" val="178542254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52E5D0-C286-4056-92D7-019DBF026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0550BE-1FD3-494B-A61B-F8D1BC3A4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Final classification logic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EFB7FF-69AD-428D-8AA2-62D330CCA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Hard stops first, followed by the number of cautions across independent channels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6B784A-EEB0-48E9-81FF-63AC5BE79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5B104A-5F9F-482E-AA32-08A596196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01ECB8-588D-49FB-B672-409FDA326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Clinical presentation for physicians</a:t>
            </a:r>
          </a:p>
        </p:txBody>
      </p:sp>
      <p:graphicFrame>
        <p:nvGraphicFramePr>
          <p:cNvPr id="18" name=""/>
          <p:cNvGraphicFramePr/>
          <p:nvPr/>
        </p:nvGraphicFramePr>
        <p:xfrm>
          <a:off xmlns:a="http://schemas.openxmlformats.org/drawingml/2006/main" x="666750" y="1695450"/>
          <a:ext xmlns:a="http://schemas.openxmlformats.org/drawingml/2006/main" cx="10858500" cy="2857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667000"/>
                <a:gridCol w="5905500"/>
                <a:gridCol w="2286000"/>
              </a:tblGrid>
              <a:tr h="5715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Status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Rule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Report color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PASS</a:t>
                      </a:r>
                    </a:p>
                  </a:txBody>
                  <a:tcPr marL="95250" marR="95250" marT="57150" marB="57150">
                    <a:solidFill>
                      <a:srgbClr val="EAF7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No caution; all mandatory safety gates passed</a:t>
                      </a:r>
                    </a:p>
                  </a:txBody>
                  <a:tcPr marL="95250" marR="95250" marT="57150" marB="57150">
                    <a:solidFill>
                      <a:srgbClr val="EAF7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Green</a:t>
                      </a:r>
                    </a:p>
                  </a:txBody>
                  <a:tcPr marL="95250" marR="95250" marT="57150" marB="57150">
                    <a:solidFill>
                      <a:srgbClr val="EAF7F0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PASS WITH CAUTION</a:t>
                      </a:r>
                    </a:p>
                  </a:txBody>
                  <a:tcPr marL="95250" marR="95250" marT="57150" marB="57150">
                    <a:solidFill>
                      <a:srgbClr val="FFF6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One independent caution</a:t>
                      </a:r>
                    </a:p>
                  </a:txBody>
                  <a:tcPr marL="95250" marR="95250" marT="57150" marB="57150">
                    <a:solidFill>
                      <a:srgbClr val="FFF6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Orange</a:t>
                      </a:r>
                    </a:p>
                  </a:txBody>
                  <a:tcPr marL="95250" marR="95250" marT="57150" marB="57150">
                    <a:solidFill>
                      <a:srgbClr val="FFF6D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CAUTION</a:t>
                      </a:r>
                    </a:p>
                  </a:txBody>
                  <a:tcPr marL="95250" marR="95250" marT="57150" marB="57150">
                    <a:solidFill>
                      <a:srgbClr val="FFF6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Two or more cautions</a:t>
                      </a:r>
                    </a:p>
                  </a:txBody>
                  <a:tcPr marL="95250" marR="95250" marT="57150" marB="57150">
                    <a:solidFill>
                      <a:srgbClr val="FFF6D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Orange</a:t>
                      </a:r>
                    </a:p>
                  </a:txBody>
                  <a:tcPr marL="95250" marR="95250" marT="57150" marB="57150">
                    <a:solidFill>
                      <a:srgbClr val="FFF6D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STOP/DEFER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Any hard stop or unresolved critical safety barrier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Red</a:t>
                      </a:r>
                    </a:p>
                  </a:txBody>
                  <a:tcPr marL="95250" marR="95250" marT="57150" marB="57150">
                    <a:solidFill>
                      <a:srgbClr val="FDECEF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9BC79B-EA2F-4EA8-AEAE-EA33B5FE4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953000"/>
            <a:ext cx="8667750" cy="104775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5F8FA"/>
          </a:solidFill>
          <a:ln xmlns:a="http://schemas.openxmlformats.org/drawingml/2006/main" w="14288">
            <a:solidFill>
              <a:srgbClr val="CED9E2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8AD521-8A96-44E3-9726-653C6CEB5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5124450"/>
            <a:ext cx="8077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Each eye is assessed separately. The overall result is determined by the less favorable eye or a global safety gate. Values are not averaged between eyes.</a:t>
            </a:r>
          </a:p>
        </p:txBody>
      </p:sp>
    </p:spTree>
    <p:extLst>
      <p:ext uri="{BB962C8B-B14F-4D97-AF65-F5344CB8AC3E}">
        <p14:creationId xmlns:p14="http://schemas.microsoft.com/office/powerpoint/2010/main" val="199691358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225021-172B-4EDB-9EDD-6A320FEB9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FE215F-43FC-4163-8063-305DE8C5B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Example: LASIK deferred; PRK eligible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70BA8E-1319-4049-9A66-129DC3FCC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C91A66-D31A-4A78-A2AE-F2FB5C8F9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15185B-FDE0-4715-AFC2-A71B31EE5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Clinical presentation for physicians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8D86BE-834A-413D-8615-92F0FFD66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28750"/>
            <a:ext cx="781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One cornea, two biomechanical procedures</a:t>
            </a:r>
          </a:p>
        </p:txBody>
      </p:sp>
      <p:graphicFrame>
        <p:nvGraphicFramePr>
          <p:cNvPr id="23" name=""/>
          <p:cNvGraphicFramePr/>
          <p:nvPr/>
        </p:nvGraphicFramePr>
        <p:xfrm>
          <a:off xmlns:a="http://schemas.openxmlformats.org/drawingml/2006/main" x="685800" y="2038350"/>
          <a:ext xmlns:a="http://schemas.openxmlformats.org/drawingml/2006/main" cx="5810250" cy="3429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28875"/>
                <a:gridCol w="3381375"/>
              </a:tblGrid>
              <a:tr h="489857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Input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Value</a:t>
                      </a:r>
                    </a:p>
                  </a:txBody>
                  <a:tcPr marL="95250" marR="95250" marT="66675" marB="66675">
                    <a:solidFill>
                      <a:srgbClr val="0B1F33"/>
                    </a:solidFill>
                  </a:tcPr>
                </a:tc>
              </a:tr>
              <a:tr h="489857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Age / thinnest CCT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29 years / 505 µm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489857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Maximum ablation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60 µm</a:t>
                      </a:r>
                    </a:p>
                  </a:txBody>
                  <a:tcPr marL="95250" marR="95250" marT="57150" marB="57150"/>
                </a:tc>
              </a:tr>
              <a:tr h="489857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LASIK flap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100 µm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489857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LASIK RSB / PTA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345 µm / 31.7%</a:t>
                      </a:r>
                    </a:p>
                  </a:txBody>
                  <a:tcPr marL="95250" marR="95250" marT="57150" marB="57150"/>
                </a:tc>
              </a:tr>
              <a:tr h="489857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PRK RST / PTA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395 µm / 21.8%</a:t>
                      </a:r>
                    </a:p>
                  </a:txBody>
                  <a:tcPr marL="95250" marR="95250" marT="57150" marB="57150">
                    <a:solidFill>
                      <a:srgbClr val="F5F8FA"/>
                    </a:solidFill>
                  </a:tcPr>
                </a:tc>
              </a:tr>
              <a:tr h="489857"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Ectasia channels</a:t>
                      </a:r>
                    </a:p>
                  </a:txBody>
                  <a:tcPr marL="95250" marR="95250" marT="57150" marB="57150"/>
                </a:tc>
                <a:tc>
                  <a:txBody>
                    <a:bodyPr/>
                    <a:lstStyle/>
                    <a:p>
                      <a:r>
                        <a:rPr sz="1125">
                          <a:solidFill>
                            <a:srgbClr val="18212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BAD-D normal, NICE 4, one moderate PS3 finding</a:t>
                      </a:r>
                    </a:p>
                  </a:txBody>
                  <a:tcPr marL="95250" marR="95250" marT="57150" marB="57150"/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436E8B-4AD3-45A5-9D74-EFEBE6B5B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2114550"/>
            <a:ext cx="4019550" cy="1352550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FDECEF"/>
          </a:solidFill>
          <a:ln xmlns:a="http://schemas.openxmlformats.org/drawingml/2006/main" w="19050">
            <a:solidFill>
              <a:srgbClr val="C83F49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CB1C08-0D5E-4388-8A76-4E2BD81DC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3431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C83F49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C83F49"/>
                </a:solidFill>
                <a:latin typeface="DejaVu Sans"/>
                <a:ea typeface="DejaVu Sans"/>
                <a:cs typeface="DejaVu Sans"/>
              </a:rPr>
              <a:t>LASIK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832F10-20AA-464E-A670-41DACAA49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781300"/>
            <a:ext cx="32575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DEFER</a:t>
            </a:r>
          </a:p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PS3 procedure effect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675D2D-63FD-4710-8E63-6F2299FCC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3790950"/>
            <a:ext cx="4019550" cy="1352550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FFF6DF"/>
          </a:solidFill>
          <a:ln xmlns:a="http://schemas.openxmlformats.org/drawingml/2006/main" w="19050">
            <a:solidFill>
              <a:srgbClr val="D88C14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354FED-CB7D-4F3D-9832-03B92E75D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4019550"/>
            <a:ext cx="333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D88C14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D88C14"/>
                </a:solidFill>
                <a:latin typeface="DejaVu Sans"/>
                <a:ea typeface="DejaVu Sans"/>
                <a:cs typeface="DejaVu Sans"/>
              </a:rPr>
              <a:t>PRK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248A68-3592-473F-B573-29388BACF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4457700"/>
            <a:ext cx="34099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PASS WITH CAUTION</a:t>
            </a:r>
          </a:p>
          <a:p xmlns:a="http://schemas.openxmlformats.org/drawingml/2006/main">
            <a:pPr>
              <a:buNone/>
              <a:defRPr sz="157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Tissue gates passed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FC3363-EDA7-4113-BA62-094813556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562600"/>
            <a:ext cx="4457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This example is for education and does not contain real patient data</a:t>
            </a:r>
          </a:p>
        </p:txBody>
      </p:sp>
    </p:spTree>
    <p:extLst>
      <p:ext uri="{BB962C8B-B14F-4D97-AF65-F5344CB8AC3E}">
        <p14:creationId xmlns:p14="http://schemas.microsoft.com/office/powerpoint/2010/main" val="2013343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35CC99-E260-4FF9-99D5-7720C2250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9D7F7C-3F23-4931-A7E5-B1037A068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Report outputs and clinical reading order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FDF97F-00D3-4E2B-AFB7-1EAA3C983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1E8710-B009-403C-844D-F6FD72D5A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19A0BB-FC11-40DA-8AEA-A13E8F9A9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Clinical presentation for physicians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d949afeb0a4dae"/>
          <a:stretch xmlns:a="http://schemas.openxmlformats.org/drawingml/2006/main"/>
        </p:blipFill>
        <p:spPr>
          <a:xfrm xmlns:a="http://schemas.openxmlformats.org/drawingml/2006/main">
            <a:off x="833221" y="1485900"/>
            <a:ext cx="3496108" cy="4524375"/>
          </a:xfrm>
          <a:prstGeom xmlns:a="http://schemas.openxmlformats.org/drawingml/2006/main" prst="rect">
            <a:avLst/>
          </a:prstGeom>
        </p:spPr>
      </p:pic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1e49bd34c744c8"/>
          <a:stretch xmlns:a="http://schemas.openxmlformats.org/drawingml/2006/main"/>
        </p:blipFill>
        <p:spPr>
          <a:xfrm xmlns:a="http://schemas.openxmlformats.org/drawingml/2006/main">
            <a:off x="4890871" y="1485900"/>
            <a:ext cx="3496108" cy="452437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DEB3CE-37B4-4B95-BBD7-D76280F6B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1600200"/>
            <a:ext cx="400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47B3B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47B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0174B9-56C5-4A44-B89F-C56777A98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1619250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Overall and eye-specific result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6971D6-8F8A-41FD-9085-05BAAD675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400300"/>
            <a:ext cx="400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47B3B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47B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10BE71-15EA-49C2-9C00-A4BD3C091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2362200"/>
            <a:ext cx="209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Reasons for STOP or CAUTION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87E628-D1AE-4569-B5CF-4688D7F84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314700"/>
            <a:ext cx="400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47B3B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47B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E108A9-359D-4548-8966-0C40DED82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3276600"/>
            <a:ext cx="209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ERSS, BAD-D, NICE, and PS3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03A2F0-D5DB-4372-B2B9-88962680B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4229100"/>
            <a:ext cx="400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47B3B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47B3B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AD92E5-635D-48D7-9DD6-7F4497C70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4191000"/>
            <a:ext cx="209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RSB, RST, PTA, and plan details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CEF8F8-97C7-4FDB-B9A8-E168DF172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5143500"/>
            <a:ext cx="400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47B3B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47B3B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2496B5-CC56-4F74-99A7-0BF7DFFEB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5105400"/>
            <a:ext cx="209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Missing data and surgeon confirmations</a:t>
            </a:r>
          </a:p>
        </p:txBody>
      </p:sp>
    </p:spTree>
    <p:extLst>
      <p:ext uri="{BB962C8B-B14F-4D97-AF65-F5344CB8AC3E}">
        <p14:creationId xmlns:p14="http://schemas.microsoft.com/office/powerpoint/2010/main" val="49741410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E5D456-23E4-491B-8009-8368EBFEE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67DDAC-A3DE-47B9-828A-1B601A12B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Clinical boundaries and key references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CBE598-AC21-4659-BA02-5DE01D978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53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ED9E2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F28368-9489-49A5-A782-BBA2FD0A9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627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71DD16-6586-4F3C-A6F5-EB3797380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4191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D6B78"/>
                </a:solidFill>
                <a:latin typeface="DejaVu Sans"/>
                <a:ea typeface="DejaVu Sans"/>
                <a:cs typeface="DejaVu Sans"/>
              </a:rPr>
              <a:t>CER-AI  |  Clinical presentation for physicians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15CFF4-8FB1-4B67-9B09-4915C3B1B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3810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Clinical boundaries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3AF55F-016E-4799-8585-4630C7E5C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478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83F49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71FA48-0C32-4DE6-A237-721696594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62150"/>
            <a:ext cx="4895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Decision support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D039A2-9A34-4A20-BD9A-422D3DC9E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57425"/>
            <a:ext cx="4895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CER-AI does not replace examination, image-quality review, or the surgeon's decision.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CD00DA-0C06-4B28-8CE2-04C72CDE7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0956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B3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A98AF1-5473-4906-9DD6-537AF5F92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09900"/>
            <a:ext cx="4895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Prospective validation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D615A5-DFC0-4009-BB33-37959FAD2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05175"/>
            <a:ext cx="4895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Program performance requires separate evaluation in independent clinical datasets.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A3C7D6-0B28-4DF0-9663-5A608D640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1433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D8C8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AD9016-4500-4041-9EE6-117A07AB1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57650"/>
            <a:ext cx="4895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Versioned rules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6D0A34-7511-4315-A8EE-4B7EA6BFC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352925"/>
            <a:ext cx="4895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Thresholds and report logic may change with the version. The presentation date should be reported.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CB044A-F185-4803-B061-E6C317170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466850"/>
            <a:ext cx="457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0B1F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B1F33"/>
                </a:solidFill>
                <a:latin typeface="DejaVu Sans"/>
                <a:ea typeface="DejaVu Sans"/>
                <a:cs typeface="DejaVu Sans"/>
              </a:rPr>
              <a:t>Selected references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F6AC76-DDEB-45CE-A6B5-38083583F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038350"/>
            <a:ext cx="5010150" cy="3276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Randleman JB, Trattler WB, Stulting RD. Am J Ophthalmol. 2008;145:813–818.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Santhiago MR et al. Am J Ophthalmol. 2014;158:87–95. PMID 24727263.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Santhiago MR et al. J Refract Surg. 2015;31:258–265.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Xie Y et al. JAMA Ophthalmol. 2020. Pentacam-based deep learning for refractive surgery screening.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8212B"/>
                </a:solidFill>
                <a:latin typeface="DejaVu Sans"/>
                <a:ea typeface="DejaVu Sans"/>
                <a:cs typeface="DejaVu Sans"/>
              </a:rPr>
              <a:t>CER-AI Evaluation Framework and current canonical specification, 15 September 2026.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BD94D2-CB21-4F58-92EE-EA6ADDDB1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5410200"/>
            <a:ext cx="4762500" cy="762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0">
            <a:solidFill>
              <a:srgbClr val="0B1F33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C60803-690A-4972-9AC3-5074F1FA7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5534025"/>
            <a:ext cx="4305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Every report is completed through the surgeon's independent clinical assessment</a:t>
            </a:r>
          </a:p>
        </p:txBody>
      </p:sp>
    </p:spTree>
    <p:extLst>
      <p:ext uri="{BB962C8B-B14F-4D97-AF65-F5344CB8AC3E}">
        <p14:creationId xmlns:p14="http://schemas.microsoft.com/office/powerpoint/2010/main" val="3892004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2026-09-15T19:08:19.8160000Z</dcterms:created>
  <dcterms:modified xsi:type="dcterms:W3CDTF">2026-09-15T19:08:19.8160000Z</dcterms:modified>
</coreProperties>
</file>